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1" r:id="rId4"/>
    <p:sldId id="262" r:id="rId5"/>
    <p:sldId id="263" r:id="rId6"/>
    <p:sldId id="264" r:id="rId7"/>
    <p:sldId id="266" r:id="rId8"/>
    <p:sldId id="265" r:id="rId9"/>
    <p:sldId id="279" r:id="rId10"/>
    <p:sldId id="286" r:id="rId11"/>
    <p:sldId id="267" r:id="rId12"/>
    <p:sldId id="268" r:id="rId13"/>
    <p:sldId id="280" r:id="rId14"/>
    <p:sldId id="269" r:id="rId15"/>
    <p:sldId id="270" r:id="rId16"/>
    <p:sldId id="271" r:id="rId17"/>
    <p:sldId id="273" r:id="rId18"/>
    <p:sldId id="281" r:id="rId19"/>
    <p:sldId id="282" r:id="rId20"/>
    <p:sldId id="283" r:id="rId21"/>
    <p:sldId id="284" r:id="rId22"/>
    <p:sldId id="285" r:id="rId23"/>
    <p:sldId id="272" r:id="rId24"/>
    <p:sldId id="274" r:id="rId25"/>
    <p:sldId id="275" r:id="rId26"/>
    <p:sldId id="276" r:id="rId27"/>
    <p:sldId id="277" r:id="rId28"/>
    <p:sldId id="278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23" autoAdjust="0"/>
  </p:normalViewPr>
  <p:slideViewPr>
    <p:cSldViewPr snapToGrid="0">
      <p:cViewPr varScale="1">
        <p:scale>
          <a:sx n="74" d="100"/>
          <a:sy n="74" d="100"/>
        </p:scale>
        <p:origin x="1863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14DDF-C60E-453E-B13E-D91678014F6F}" type="datetimeFigureOut">
              <a:rPr lang="fr-CH" smtClean="0"/>
              <a:t>01.06.2016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D45B3-341A-4E1F-998C-89D75086E83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73239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manticscholar.org/paper/Lattice-decoding-and-rescoring-with-long-Span-Sundermeyer-T%C3%BCske/51f7ff895b854e421fbabf76a1039f1abb41d5d4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Notes </a:t>
            </a:r>
            <a:r>
              <a:rPr lang="fr-CH" dirty="0" err="1" smtClean="0"/>
              <a:t>from</a:t>
            </a:r>
            <a:r>
              <a:rPr lang="fr-CH" baseline="0" dirty="0" smtClean="0"/>
              <a:t> </a:t>
            </a:r>
            <a:r>
              <a:rPr lang="fr-CH" baseline="0" dirty="0" err="1" smtClean="0"/>
              <a:t>Yejin</a:t>
            </a:r>
            <a:r>
              <a:rPr lang="fr-CH" baseline="0" dirty="0" smtClean="0"/>
              <a:t>: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sure to include something technically substantive somewhere. One possibility is to do that with LSTM decoding. (including discussions about how to store different h and why we need to do that)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Maybe this paper is relevant for you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(which you would have wanted to read anyway):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https://www.semanticscholar.org/paper/Lattice-decoding-and-rescoring-with-long-Span-Sundermeyer-T%C3%BCske/51f7ff895b854e421fbabf76a1039f1abb41d5d4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D45B3-341A-4E1F-998C-89D75086E832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8398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D45B3-341A-4E1F-998C-89D75086E832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91538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If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draw</a:t>
            </a:r>
            <a:r>
              <a:rPr lang="fr-CH" baseline="0" dirty="0" smtClean="0"/>
              <a:t> </a:t>
            </a:r>
            <a:r>
              <a:rPr lang="fr-CH" baseline="0" dirty="0" err="1" smtClean="0"/>
              <a:t>enough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samples</a:t>
            </a:r>
            <a:r>
              <a:rPr lang="fr-CH" baseline="0" dirty="0" smtClean="0"/>
              <a:t> (</a:t>
            </a:r>
            <a:r>
              <a:rPr lang="fr-CH" baseline="0" dirty="0" err="1" smtClean="0"/>
              <a:t>with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repetition</a:t>
            </a:r>
            <a:r>
              <a:rPr lang="fr-CH" baseline="0" dirty="0" smtClean="0"/>
              <a:t>) </a:t>
            </a:r>
            <a:r>
              <a:rPr lang="fr-CH" baseline="0" dirty="0" err="1" smtClean="0"/>
              <a:t>from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this</a:t>
            </a:r>
            <a:r>
              <a:rPr lang="fr-CH" baseline="0" dirty="0" smtClean="0"/>
              <a:t> set, </a:t>
            </a:r>
            <a:r>
              <a:rPr lang="fr-CH" baseline="0" dirty="0" err="1" smtClean="0"/>
              <a:t>we</a:t>
            </a:r>
            <a:r>
              <a:rPr lang="fr-CH" baseline="0" dirty="0" smtClean="0"/>
              <a:t> end up </a:t>
            </a:r>
            <a:r>
              <a:rPr lang="fr-CH" baseline="0" dirty="0" err="1" smtClean="0"/>
              <a:t>with</a:t>
            </a:r>
            <a:r>
              <a:rPr lang="fr-CH" baseline="0" dirty="0" smtClean="0"/>
              <a:t> 60% class 3, 20% classes 1 and 2.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D45B3-341A-4E1F-998C-89D75086E832}" type="slidenum">
              <a:rPr lang="fr-CH" smtClean="0"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06800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I’ll</a:t>
            </a:r>
            <a:r>
              <a:rPr lang="fr-CH" dirty="0" smtClean="0"/>
              <a:t> </a:t>
            </a:r>
            <a:r>
              <a:rPr lang="fr-CH" dirty="0" err="1" smtClean="0"/>
              <a:t>add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some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stuff</a:t>
            </a:r>
            <a:r>
              <a:rPr lang="fr-CH" baseline="0" dirty="0" smtClean="0"/>
              <a:t>!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D45B3-341A-4E1F-998C-89D75086E832}" type="slidenum">
              <a:rPr lang="fr-CH" smtClean="0"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86584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D45B3-341A-4E1F-998C-89D75086E832}" type="slidenum">
              <a:rPr lang="fr-CH" smtClean="0"/>
              <a:t>19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26403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D45B3-341A-4E1F-998C-89D75086E832}" type="slidenum">
              <a:rPr lang="fr-CH" smtClean="0"/>
              <a:t>24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1710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8FAA-3DD6-4839-BA32-559460332061}" type="datetimeFigureOut">
              <a:rPr lang="fr-CH" smtClean="0"/>
              <a:t>01.06.2016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AB51E-73A8-47FE-8764-4FF8AC5D320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6480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8FAA-3DD6-4839-BA32-559460332061}" type="datetimeFigureOut">
              <a:rPr lang="fr-CH" smtClean="0"/>
              <a:t>01.06.2016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AB51E-73A8-47FE-8764-4FF8AC5D320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6016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8FAA-3DD6-4839-BA32-559460332061}" type="datetimeFigureOut">
              <a:rPr lang="fr-CH" smtClean="0"/>
              <a:t>01.06.2016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AB51E-73A8-47FE-8764-4FF8AC5D320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2638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8FAA-3DD6-4839-BA32-559460332061}" type="datetimeFigureOut">
              <a:rPr lang="fr-CH" smtClean="0"/>
              <a:t>01.06.2016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AB51E-73A8-47FE-8764-4FF8AC5D320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37807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8FAA-3DD6-4839-BA32-559460332061}" type="datetimeFigureOut">
              <a:rPr lang="fr-CH" smtClean="0"/>
              <a:t>01.06.2016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AB51E-73A8-47FE-8764-4FF8AC5D320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71963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8FAA-3DD6-4839-BA32-559460332061}" type="datetimeFigureOut">
              <a:rPr lang="fr-CH" smtClean="0"/>
              <a:t>01.06.2016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AB51E-73A8-47FE-8764-4FF8AC5D320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348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8FAA-3DD6-4839-BA32-559460332061}" type="datetimeFigureOut">
              <a:rPr lang="fr-CH" smtClean="0"/>
              <a:t>01.06.2016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AB51E-73A8-47FE-8764-4FF8AC5D320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9985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8FAA-3DD6-4839-BA32-559460332061}" type="datetimeFigureOut">
              <a:rPr lang="fr-CH" smtClean="0"/>
              <a:t>01.06.2016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AB51E-73A8-47FE-8764-4FF8AC5D320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47479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8FAA-3DD6-4839-BA32-559460332061}" type="datetimeFigureOut">
              <a:rPr lang="fr-CH" smtClean="0"/>
              <a:t>01.06.2016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AB51E-73A8-47FE-8764-4FF8AC5D320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85945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8FAA-3DD6-4839-BA32-559460332061}" type="datetimeFigureOut">
              <a:rPr lang="fr-CH" smtClean="0"/>
              <a:t>01.06.2016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AB51E-73A8-47FE-8764-4FF8AC5D320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27882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8FAA-3DD6-4839-BA32-559460332061}" type="datetimeFigureOut">
              <a:rPr lang="fr-CH" smtClean="0"/>
              <a:t>01.06.2016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AB51E-73A8-47FE-8764-4FF8AC5D320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4140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A8FAA-3DD6-4839-BA32-559460332061}" type="datetimeFigureOut">
              <a:rPr lang="fr-CH" smtClean="0"/>
              <a:t>01.06.2016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AB51E-73A8-47FE-8764-4FF8AC5D320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8483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5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24.png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Decoding and other NLG examples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CSE 490 U – Section Week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6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decoding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564161"/>
          </a:xfrm>
        </p:spPr>
        <p:txBody>
          <a:bodyPr>
            <a:normAutofit/>
          </a:bodyPr>
          <a:lstStyle/>
          <a:p>
            <a:r>
              <a:rPr lang="en-US" dirty="0" smtClean="0"/>
              <a:t>At every time-step, take the most probable word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06392" y="5974941"/>
            <a:ext cx="874960" cy="44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&lt;EOM&gt;</a:t>
            </a:r>
            <a:endParaRPr lang="en-US" sz="1400" dirty="0">
              <a:latin typeface="Consolas" panose="020B0609020204030204" pitchFamily="49" charset="0"/>
            </a:endParaRPr>
          </a:p>
        </p:txBody>
      </p:sp>
      <p:cxnSp>
        <p:nvCxnSpPr>
          <p:cNvPr id="44" name="Connecteur droit avec flèche 43"/>
          <p:cNvCxnSpPr>
            <a:stCxn id="43" idx="0"/>
            <a:endCxn id="29" idx="2"/>
          </p:cNvCxnSpPr>
          <p:nvPr/>
        </p:nvCxnSpPr>
        <p:spPr>
          <a:xfrm flipH="1" flipV="1">
            <a:off x="1540908" y="5499962"/>
            <a:ext cx="2964" cy="47497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309618" y="4811472"/>
                <a:ext cx="462579" cy="68849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618" y="4811472"/>
                <a:ext cx="462579" cy="6884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2065563" y="4811472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821505" y="4811472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568143" y="4811472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6" name="Connecteur droit avec flèche 45"/>
          <p:cNvCxnSpPr>
            <a:stCxn id="29" idx="3"/>
            <a:endCxn id="34" idx="1"/>
          </p:cNvCxnSpPr>
          <p:nvPr/>
        </p:nvCxnSpPr>
        <p:spPr>
          <a:xfrm>
            <a:off x="1772197" y="5155717"/>
            <a:ext cx="293366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>
            <a:stCxn id="34" idx="3"/>
            <a:endCxn id="36" idx="1"/>
          </p:cNvCxnSpPr>
          <p:nvPr/>
        </p:nvCxnSpPr>
        <p:spPr>
          <a:xfrm>
            <a:off x="2528142" y="5155717"/>
            <a:ext cx="293363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stCxn id="36" idx="3"/>
            <a:endCxn id="39" idx="1"/>
          </p:cNvCxnSpPr>
          <p:nvPr/>
        </p:nvCxnSpPr>
        <p:spPr>
          <a:xfrm>
            <a:off x="3284084" y="5155717"/>
            <a:ext cx="284059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4314777" y="4811473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2" name="Connecteur droit avec flèche 51"/>
          <p:cNvCxnSpPr>
            <a:stCxn id="39" idx="3"/>
            <a:endCxn id="49" idx="1"/>
          </p:cNvCxnSpPr>
          <p:nvPr/>
        </p:nvCxnSpPr>
        <p:spPr>
          <a:xfrm>
            <a:off x="4030722" y="5155717"/>
            <a:ext cx="284055" cy="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117773" y="4811472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3" name="Connecteur droit avec flèche 72"/>
          <p:cNvCxnSpPr>
            <a:stCxn id="49" idx="3"/>
            <a:endCxn id="72" idx="1"/>
          </p:cNvCxnSpPr>
          <p:nvPr/>
        </p:nvCxnSpPr>
        <p:spPr>
          <a:xfrm flipV="1">
            <a:off x="4777356" y="5155717"/>
            <a:ext cx="340417" cy="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1200047" y="2469289"/>
            <a:ext cx="687650" cy="4482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&lt;BOM&gt;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2828837" y="2469289"/>
            <a:ext cx="394472" cy="4482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is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583137" y="2462800"/>
            <a:ext cx="370800" cy="4612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a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025900" y="2469289"/>
            <a:ext cx="989526" cy="4482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sentence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981352" y="2469289"/>
            <a:ext cx="577558" cy="4482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This</a:t>
            </a:r>
            <a:endParaRPr lang="en-US" sz="1400" dirty="0">
              <a:latin typeface="Consolas" panose="020B0609020204030204" pitchFamily="49" charset="0"/>
            </a:endParaRPr>
          </a:p>
        </p:txBody>
      </p:sp>
      <p:cxnSp>
        <p:nvCxnSpPr>
          <p:cNvPr id="109" name="Connecteur droit avec flèche 108"/>
          <p:cNvCxnSpPr>
            <a:endCxn id="104" idx="2"/>
          </p:cNvCxnSpPr>
          <p:nvPr/>
        </p:nvCxnSpPr>
        <p:spPr>
          <a:xfrm flipH="1" flipV="1">
            <a:off x="1537468" y="4336492"/>
            <a:ext cx="3440" cy="4749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Connecteur droit avec flèche 109"/>
          <p:cNvCxnSpPr>
            <a:endCxn id="108" idx="2"/>
          </p:cNvCxnSpPr>
          <p:nvPr/>
        </p:nvCxnSpPr>
        <p:spPr>
          <a:xfrm flipH="1" flipV="1">
            <a:off x="2295534" y="4336492"/>
            <a:ext cx="1319" cy="4749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Connecteur droit avec flèche 110"/>
          <p:cNvCxnSpPr>
            <a:endCxn id="105" idx="2"/>
          </p:cNvCxnSpPr>
          <p:nvPr/>
        </p:nvCxnSpPr>
        <p:spPr>
          <a:xfrm flipH="1" flipV="1">
            <a:off x="3051476" y="4336492"/>
            <a:ext cx="1320" cy="4749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Connecteur droit avec flèche 111"/>
          <p:cNvCxnSpPr>
            <a:endCxn id="106" idx="2"/>
          </p:cNvCxnSpPr>
          <p:nvPr/>
        </p:nvCxnSpPr>
        <p:spPr>
          <a:xfrm flipH="1" flipV="1">
            <a:off x="3793940" y="4342980"/>
            <a:ext cx="5493" cy="46849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Connecteur droit avec flèche 112"/>
          <p:cNvCxnSpPr>
            <a:endCxn id="107" idx="2"/>
          </p:cNvCxnSpPr>
          <p:nvPr/>
        </p:nvCxnSpPr>
        <p:spPr>
          <a:xfrm flipH="1" flipV="1">
            <a:off x="4546066" y="4336492"/>
            <a:ext cx="1" cy="47498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4978164" y="2469289"/>
            <a:ext cx="739288" cy="4482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&lt;EOM&gt;</a:t>
            </a:r>
            <a:endParaRPr lang="en-US" sz="1400" dirty="0">
              <a:latin typeface="Consolas" panose="020B0609020204030204" pitchFamily="49" charset="0"/>
            </a:endParaRPr>
          </a:p>
        </p:txBody>
      </p:sp>
      <p:cxnSp>
        <p:nvCxnSpPr>
          <p:cNvPr id="115" name="Connecteur droit avec flèche 114"/>
          <p:cNvCxnSpPr>
            <a:endCxn id="114" idx="2"/>
          </p:cNvCxnSpPr>
          <p:nvPr/>
        </p:nvCxnSpPr>
        <p:spPr>
          <a:xfrm flipH="1" flipV="1">
            <a:off x="5349062" y="4336492"/>
            <a:ext cx="1" cy="4749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Connecteur droit avec flèche 118"/>
          <p:cNvCxnSpPr>
            <a:endCxn id="29" idx="1"/>
          </p:cNvCxnSpPr>
          <p:nvPr/>
        </p:nvCxnSpPr>
        <p:spPr>
          <a:xfrm>
            <a:off x="991673" y="5155717"/>
            <a:ext cx="317945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Connecteur droit avec flèche 120"/>
          <p:cNvCxnSpPr/>
          <p:nvPr/>
        </p:nvCxnSpPr>
        <p:spPr>
          <a:xfrm>
            <a:off x="579549" y="5155717"/>
            <a:ext cx="412124" cy="0"/>
          </a:xfrm>
          <a:prstGeom prst="straightConnector1">
            <a:avLst/>
          </a:prstGeom>
          <a:ln w="12700"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Connecteur en arc 126"/>
          <p:cNvCxnSpPr>
            <a:stCxn id="104" idx="3"/>
            <a:endCxn id="129" idx="1"/>
          </p:cNvCxnSpPr>
          <p:nvPr/>
        </p:nvCxnSpPr>
        <p:spPr>
          <a:xfrm>
            <a:off x="1887697" y="2693407"/>
            <a:ext cx="64012" cy="351214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9" name="Rectangle 128"/>
          <p:cNvSpPr/>
          <p:nvPr/>
        </p:nvSpPr>
        <p:spPr>
          <a:xfrm>
            <a:off x="1951709" y="5981429"/>
            <a:ext cx="687650" cy="44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&lt;BOM&gt;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3490364" y="5983604"/>
            <a:ext cx="612280" cy="44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is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4359537" y="5974941"/>
            <a:ext cx="370800" cy="461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a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4853045" y="5978068"/>
            <a:ext cx="989526" cy="44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sentence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2759736" y="5974941"/>
            <a:ext cx="577558" cy="44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This</a:t>
            </a:r>
            <a:endParaRPr lang="en-US" sz="1400" dirty="0">
              <a:latin typeface="Consolas" panose="020B0609020204030204" pitchFamily="49" charset="0"/>
            </a:endParaRPr>
          </a:p>
        </p:txBody>
      </p:sp>
      <p:cxnSp>
        <p:nvCxnSpPr>
          <p:cNvPr id="137" name="Connecteur droit avec flèche 136"/>
          <p:cNvCxnSpPr>
            <a:stCxn id="129" idx="0"/>
            <a:endCxn id="34" idx="2"/>
          </p:cNvCxnSpPr>
          <p:nvPr/>
        </p:nvCxnSpPr>
        <p:spPr>
          <a:xfrm flipV="1">
            <a:off x="2295534" y="5499962"/>
            <a:ext cx="1319" cy="48146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Connecteur droit avec flèche 137"/>
          <p:cNvCxnSpPr>
            <a:stCxn id="133" idx="0"/>
            <a:endCxn id="36" idx="2"/>
          </p:cNvCxnSpPr>
          <p:nvPr/>
        </p:nvCxnSpPr>
        <p:spPr>
          <a:xfrm flipV="1">
            <a:off x="3048515" y="5499962"/>
            <a:ext cx="4280" cy="47497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Connecteur droit avec flèche 138"/>
          <p:cNvCxnSpPr>
            <a:stCxn id="130" idx="0"/>
            <a:endCxn id="39" idx="2"/>
          </p:cNvCxnSpPr>
          <p:nvPr/>
        </p:nvCxnSpPr>
        <p:spPr>
          <a:xfrm flipV="1">
            <a:off x="3796504" y="5499962"/>
            <a:ext cx="2929" cy="48364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Connecteur droit avec flèche 139"/>
          <p:cNvCxnSpPr>
            <a:stCxn id="131" idx="0"/>
            <a:endCxn id="49" idx="2"/>
          </p:cNvCxnSpPr>
          <p:nvPr/>
        </p:nvCxnSpPr>
        <p:spPr>
          <a:xfrm flipV="1">
            <a:off x="4544937" y="5499963"/>
            <a:ext cx="1130" cy="47497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Connecteur droit avec flèche 140"/>
          <p:cNvCxnSpPr>
            <a:stCxn id="132" idx="0"/>
            <a:endCxn id="72" idx="2"/>
          </p:cNvCxnSpPr>
          <p:nvPr/>
        </p:nvCxnSpPr>
        <p:spPr>
          <a:xfrm flipV="1">
            <a:off x="5347808" y="5499962"/>
            <a:ext cx="1255" cy="4781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Connecteur en arc 159"/>
          <p:cNvCxnSpPr>
            <a:stCxn id="108" idx="3"/>
            <a:endCxn id="133" idx="1"/>
          </p:cNvCxnSpPr>
          <p:nvPr/>
        </p:nvCxnSpPr>
        <p:spPr>
          <a:xfrm>
            <a:off x="2558910" y="2693407"/>
            <a:ext cx="200826" cy="350565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Connecteur en arc 162"/>
          <p:cNvCxnSpPr>
            <a:stCxn id="105" idx="3"/>
            <a:endCxn id="130" idx="1"/>
          </p:cNvCxnSpPr>
          <p:nvPr/>
        </p:nvCxnSpPr>
        <p:spPr>
          <a:xfrm>
            <a:off x="3223309" y="2693407"/>
            <a:ext cx="267055" cy="351431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Connecteur en arc 165"/>
          <p:cNvCxnSpPr>
            <a:stCxn id="106" idx="3"/>
            <a:endCxn id="131" idx="1"/>
          </p:cNvCxnSpPr>
          <p:nvPr/>
        </p:nvCxnSpPr>
        <p:spPr>
          <a:xfrm>
            <a:off x="3953937" y="2693406"/>
            <a:ext cx="405600" cy="351214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Connecteur en arc 169"/>
          <p:cNvCxnSpPr/>
          <p:nvPr/>
        </p:nvCxnSpPr>
        <p:spPr>
          <a:xfrm rot="16200000" flipH="1">
            <a:off x="3349052" y="4352316"/>
            <a:ext cx="3057417" cy="20080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Shape 83"/>
          <p:cNvSpPr/>
          <p:nvPr/>
        </p:nvSpPr>
        <p:spPr>
          <a:xfrm>
            <a:off x="1460615" y="3394891"/>
            <a:ext cx="153706" cy="9068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1000">
                <a:srgbClr val="FF0000"/>
              </a:gs>
              <a:gs pos="81000">
                <a:srgbClr val="FF9F9F"/>
              </a:gs>
              <a:gs pos="72000">
                <a:schemeClr val="bg1"/>
              </a:gs>
              <a:gs pos="36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200" dirty="0"/>
          </a:p>
        </p:txBody>
      </p:sp>
      <p:sp>
        <p:nvSpPr>
          <p:cNvPr id="53" name="Shape 123"/>
          <p:cNvSpPr/>
          <p:nvPr/>
        </p:nvSpPr>
        <p:spPr>
          <a:xfrm>
            <a:off x="121810" y="3883655"/>
            <a:ext cx="869863" cy="300272"/>
          </a:xfrm>
          <a:prstGeom prst="wedgeRectCallout">
            <a:avLst>
              <a:gd name="adj1" fmla="val 77860"/>
              <a:gd name="adj2" fmla="val -124292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dirty="0" smtClean="0">
                <a:solidFill>
                  <a:schemeClr val="dk1"/>
                </a:solidFill>
              </a:rPr>
              <a:t>argmax</a:t>
            </a:r>
            <a:endParaRPr lang="en" sz="1600" dirty="0">
              <a:solidFill>
                <a:schemeClr val="dk1"/>
              </a:solidFill>
            </a:endParaRPr>
          </a:p>
        </p:txBody>
      </p:sp>
      <p:cxnSp>
        <p:nvCxnSpPr>
          <p:cNvPr id="55" name="Connecteur droit avec flèche 54"/>
          <p:cNvCxnSpPr/>
          <p:nvPr/>
        </p:nvCxnSpPr>
        <p:spPr>
          <a:xfrm flipH="1" flipV="1">
            <a:off x="1549060" y="2831627"/>
            <a:ext cx="0" cy="4749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Shape 83"/>
          <p:cNvSpPr/>
          <p:nvPr/>
        </p:nvSpPr>
        <p:spPr>
          <a:xfrm>
            <a:off x="2205642" y="3385818"/>
            <a:ext cx="153706" cy="9068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6000">
                <a:srgbClr val="FF0000"/>
              </a:gs>
              <a:gs pos="81000">
                <a:srgbClr val="FF9F9F"/>
              </a:gs>
              <a:gs pos="72000">
                <a:schemeClr val="bg1"/>
              </a:gs>
              <a:gs pos="19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200" dirty="0"/>
          </a:p>
        </p:txBody>
      </p:sp>
      <p:cxnSp>
        <p:nvCxnSpPr>
          <p:cNvPr id="58" name="Connecteur droit avec flèche 57"/>
          <p:cNvCxnSpPr/>
          <p:nvPr/>
        </p:nvCxnSpPr>
        <p:spPr>
          <a:xfrm flipH="1" flipV="1">
            <a:off x="2294087" y="2831627"/>
            <a:ext cx="0" cy="4749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Shape 83"/>
          <p:cNvSpPr/>
          <p:nvPr/>
        </p:nvSpPr>
        <p:spPr>
          <a:xfrm>
            <a:off x="2962309" y="3390839"/>
            <a:ext cx="153706" cy="9068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7000">
                <a:srgbClr val="FF0000"/>
              </a:gs>
              <a:gs pos="13000">
                <a:srgbClr val="FF9F9F"/>
              </a:gs>
              <a:gs pos="86000">
                <a:schemeClr val="bg1"/>
              </a:gs>
              <a:gs pos="19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200" dirty="0"/>
          </a:p>
        </p:txBody>
      </p:sp>
      <p:cxnSp>
        <p:nvCxnSpPr>
          <p:cNvPr id="60" name="Connecteur droit avec flèche 59"/>
          <p:cNvCxnSpPr/>
          <p:nvPr/>
        </p:nvCxnSpPr>
        <p:spPr>
          <a:xfrm flipH="1" flipV="1">
            <a:off x="3037442" y="2831627"/>
            <a:ext cx="0" cy="4749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Shape 83"/>
          <p:cNvSpPr/>
          <p:nvPr/>
        </p:nvSpPr>
        <p:spPr>
          <a:xfrm>
            <a:off x="3720322" y="3385818"/>
            <a:ext cx="153706" cy="9068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6000">
                <a:srgbClr val="FF0000"/>
              </a:gs>
              <a:gs pos="72000">
                <a:schemeClr val="bg1"/>
              </a:gs>
              <a:gs pos="39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200" dirty="0"/>
          </a:p>
        </p:txBody>
      </p:sp>
      <p:sp>
        <p:nvSpPr>
          <p:cNvPr id="69" name="Shape 83"/>
          <p:cNvSpPr/>
          <p:nvPr/>
        </p:nvSpPr>
        <p:spPr>
          <a:xfrm>
            <a:off x="4452585" y="3385818"/>
            <a:ext cx="153706" cy="9068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4000">
                <a:srgbClr val="FF0000"/>
              </a:gs>
              <a:gs pos="81000">
                <a:srgbClr val="FF9F9F"/>
              </a:gs>
              <a:gs pos="53000">
                <a:schemeClr val="bg1"/>
              </a:gs>
              <a:gs pos="19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200" dirty="0"/>
          </a:p>
        </p:txBody>
      </p:sp>
      <p:sp>
        <p:nvSpPr>
          <p:cNvPr id="70" name="Shape 83"/>
          <p:cNvSpPr/>
          <p:nvPr/>
        </p:nvSpPr>
        <p:spPr>
          <a:xfrm>
            <a:off x="5270955" y="3394891"/>
            <a:ext cx="153706" cy="9068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2000">
                <a:srgbClr val="FF0000"/>
              </a:gs>
              <a:gs pos="43000">
                <a:srgbClr val="FF9F9F"/>
              </a:gs>
              <a:gs pos="100000">
                <a:schemeClr val="bg1"/>
              </a:gs>
              <a:gs pos="4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200" dirty="0"/>
          </a:p>
        </p:txBody>
      </p:sp>
      <p:cxnSp>
        <p:nvCxnSpPr>
          <p:cNvPr id="71" name="Connecteur droit avec flèche 70"/>
          <p:cNvCxnSpPr/>
          <p:nvPr/>
        </p:nvCxnSpPr>
        <p:spPr>
          <a:xfrm flipH="1" flipV="1">
            <a:off x="3803055" y="2831627"/>
            <a:ext cx="0" cy="4749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necteur droit avec flèche 73"/>
          <p:cNvCxnSpPr/>
          <p:nvPr/>
        </p:nvCxnSpPr>
        <p:spPr>
          <a:xfrm flipH="1" flipV="1">
            <a:off x="4516544" y="2831627"/>
            <a:ext cx="0" cy="4749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 flipH="1" flipV="1">
            <a:off x="5347808" y="2831627"/>
            <a:ext cx="0" cy="4749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1373227" y="3392503"/>
            <a:ext cx="341290" cy="25890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79" name="Ellipse 78"/>
          <p:cNvSpPr/>
          <p:nvPr/>
        </p:nvSpPr>
        <p:spPr>
          <a:xfrm>
            <a:off x="2117839" y="3798367"/>
            <a:ext cx="341290" cy="25890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80" name="Ellipse 79"/>
          <p:cNvSpPr/>
          <p:nvPr/>
        </p:nvSpPr>
        <p:spPr>
          <a:xfrm>
            <a:off x="2867030" y="3950151"/>
            <a:ext cx="341290" cy="25890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81" name="Ellipse 80"/>
          <p:cNvSpPr/>
          <p:nvPr/>
        </p:nvSpPr>
        <p:spPr>
          <a:xfrm>
            <a:off x="3632410" y="3754203"/>
            <a:ext cx="341290" cy="25890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82" name="Ellipse 81"/>
          <p:cNvSpPr/>
          <p:nvPr/>
        </p:nvSpPr>
        <p:spPr>
          <a:xfrm>
            <a:off x="4358793" y="3521400"/>
            <a:ext cx="341290" cy="25890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83" name="Ellipse 82"/>
          <p:cNvSpPr/>
          <p:nvPr/>
        </p:nvSpPr>
        <p:spPr>
          <a:xfrm>
            <a:off x="5177163" y="3539464"/>
            <a:ext cx="341290" cy="25890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84" name="Espace réservé du contenu 2"/>
          <p:cNvSpPr txBox="1">
            <a:spLocks/>
          </p:cNvSpPr>
          <p:nvPr/>
        </p:nvSpPr>
        <p:spPr>
          <a:xfrm>
            <a:off x="6070038" y="2524723"/>
            <a:ext cx="2597712" cy="3837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Can anyone think of a problem with this?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2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decoding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two words were p(word1) = .49, p(word2)=.51?</a:t>
            </a:r>
          </a:p>
          <a:p>
            <a:r>
              <a:rPr lang="en-US" dirty="0" smtClean="0"/>
              <a:t>What about the future?</a:t>
            </a:r>
          </a:p>
          <a:p>
            <a:r>
              <a:rPr lang="en-US" dirty="0" smtClean="0"/>
              <a:t>Usually, greedy decoding is acceptable (especially to save time), but not preferred.</a:t>
            </a:r>
          </a:p>
          <a:p>
            <a:r>
              <a:rPr lang="en-US" dirty="0" smtClean="0"/>
              <a:t>Alternative: Random sampling</a:t>
            </a:r>
          </a:p>
        </p:txBody>
      </p:sp>
    </p:spTree>
    <p:extLst>
      <p:ext uri="{BB962C8B-B14F-4D97-AF65-F5344CB8AC3E}">
        <p14:creationId xmlns:p14="http://schemas.microsoft.com/office/powerpoint/2010/main" val="89426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sampling decoding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every word, randomly sample from the distribution</a:t>
            </a:r>
          </a:p>
          <a:p>
            <a:r>
              <a:rPr lang="en-US" dirty="0" smtClean="0"/>
              <a:t>As far as I know, have to do this “offline”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i.e. not in the computation graph definition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022365" y="3923124"/>
            <a:ext cx="5279956" cy="1261229"/>
          </a:xfrm>
          <a:prstGeom prst="flowChartDocumen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117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i="1" spc="20" dirty="0" smtClean="0">
                <a:solidFill>
                  <a:srgbClr val="60A0B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 Sampling from a prob. Distribution “</a:t>
            </a:r>
            <a:r>
              <a:rPr lang="en-US" sz="1400" spc="20" dirty="0" err="1" smtClean="0">
                <a:solidFill>
                  <a:srgbClr val="60A0B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softmax</a:t>
            </a:r>
            <a:r>
              <a:rPr lang="en-US" sz="1400" i="1" spc="20" dirty="0" smtClean="0">
                <a:solidFill>
                  <a:srgbClr val="60A0B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”</a:t>
            </a:r>
            <a:endParaRPr lang="en-US" sz="6000" dirty="0" smtClean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17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b="1" spc="20" dirty="0" smtClean="0">
                <a:solidFill>
                  <a:srgbClr val="00702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import </a:t>
            </a:r>
            <a:r>
              <a:rPr lang="en-US" sz="1400" spc="2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numpy</a:t>
            </a:r>
            <a:r>
              <a:rPr lang="en-US" sz="1400" spc="2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400" b="1" spc="20" dirty="0">
                <a:solidFill>
                  <a:srgbClr val="00702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as</a:t>
            </a:r>
            <a:r>
              <a:rPr lang="en-US" sz="1400" spc="2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np</a:t>
            </a:r>
            <a:endParaRPr lang="en-US" sz="1400" dirty="0" smtClean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17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spc="2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next_word_id</a:t>
            </a:r>
            <a:r>
              <a:rPr lang="en-US" sz="14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400" spc="20" dirty="0" smtClean="0">
                <a:solidFill>
                  <a:srgbClr val="666666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</a:t>
            </a:r>
            <a:r>
              <a:rPr lang="en-US" sz="14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400" spc="2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np.random.choice</a:t>
            </a:r>
            <a:r>
              <a:rPr lang="en-US" sz="14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</a:p>
          <a:p>
            <a:pPr>
              <a:lnSpc>
                <a:spcPts val="117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	</a:t>
            </a:r>
            <a:r>
              <a:rPr lang="en-US" sz="1400" spc="2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len</a:t>
            </a:r>
            <a:r>
              <a:rPr lang="en-US" sz="1400" spc="2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400" spc="2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softmax</a:t>
            </a:r>
            <a:r>
              <a:rPr lang="en-US" sz="1400" spc="2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), </a:t>
            </a:r>
            <a:r>
              <a:rPr lang="en-US" sz="1400" i="1" spc="20" dirty="0">
                <a:solidFill>
                  <a:srgbClr val="60A0B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 choose from [0,|V|-1]</a:t>
            </a:r>
          </a:p>
          <a:p>
            <a:pPr>
              <a:lnSpc>
                <a:spcPts val="117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spc="2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	</a:t>
            </a:r>
            <a:r>
              <a:rPr lang="en-US" sz="14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p=</a:t>
            </a:r>
            <a:r>
              <a:rPr lang="en-US" sz="1400" spc="2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softmax</a:t>
            </a:r>
            <a:r>
              <a:rPr lang="en-US" sz="14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400" i="1" spc="20" dirty="0">
                <a:solidFill>
                  <a:srgbClr val="60A0B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 according to these </a:t>
            </a:r>
            <a:r>
              <a:rPr lang="en-US" sz="1400" i="1" spc="20" dirty="0" smtClean="0">
                <a:solidFill>
                  <a:srgbClr val="60A0B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probabilities</a:t>
            </a:r>
            <a:endParaRPr lang="en-US" sz="1400" i="1" spc="20" dirty="0">
              <a:solidFill>
                <a:srgbClr val="60A0B0"/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ts val="117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en-US" sz="1400" i="1" spc="20" dirty="0" smtClean="0">
                <a:solidFill>
                  <a:srgbClr val="60A0B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sz="40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92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sampling – what does that mean?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60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.2</m:t>
                              </m:r>
                            </m:e>
                          </m:mr>
                          <m:m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.6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that is,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fr-CH" b="0" i="1" smtClean="0">
                        <a:latin typeface="Cambria Math" panose="02040503050406030204" pitchFamily="18" charset="0"/>
                      </a:rPr>
                      <m:t>=.2, 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fr-CH" b="0" i="1" smtClean="0">
                        <a:latin typeface="Cambria Math" panose="02040503050406030204" pitchFamily="18" charset="0"/>
                      </a:rPr>
                      <m:t>=.2, 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fr-CH" b="0" i="1" smtClean="0">
                        <a:latin typeface="Cambria Math" panose="02040503050406030204" pitchFamily="18" charset="0"/>
                      </a:rPr>
                      <m:t>= .6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Randomly sampling from this distribution is equivalent to randomly selecting an element from the set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{1,1,2,2,3,3,3,3,3,3}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Asymptotically, we end up with:</a:t>
                </a:r>
              </a:p>
              <a:p>
                <a:r>
                  <a:rPr lang="en-US" dirty="0" smtClean="0"/>
                  <a:t>20% class 1</a:t>
                </a:r>
              </a:p>
              <a:p>
                <a:r>
                  <a:rPr lang="en-US" dirty="0" smtClean="0"/>
                  <a:t>20% class 2</a:t>
                </a:r>
              </a:p>
              <a:p>
                <a:r>
                  <a:rPr lang="en-US" dirty="0" smtClean="0"/>
                  <a:t>60% class 3</a:t>
                </a:r>
                <a:endParaRPr lang="en-US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600933"/>
              </a:xfrm>
              <a:blipFill>
                <a:blip r:embed="rId3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00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sampling decoding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2386844" y="5202830"/>
            <a:ext cx="874960" cy="44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&lt;EOM&gt;</a:t>
            </a:r>
            <a:endParaRPr lang="en-US" sz="1400" dirty="0">
              <a:latin typeface="Consolas" panose="020B0609020204030204" pitchFamily="49" charset="0"/>
            </a:endParaRPr>
          </a:p>
        </p:txBody>
      </p:sp>
      <p:cxnSp>
        <p:nvCxnSpPr>
          <p:cNvPr id="76" name="Connecteur droit avec flèche 75"/>
          <p:cNvCxnSpPr>
            <a:stCxn id="75" idx="0"/>
            <a:endCxn id="77" idx="2"/>
          </p:cNvCxnSpPr>
          <p:nvPr/>
        </p:nvCxnSpPr>
        <p:spPr>
          <a:xfrm flipH="1" flipV="1">
            <a:off x="2821360" y="4727851"/>
            <a:ext cx="2964" cy="47497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2590070" y="4039361"/>
                <a:ext cx="462579" cy="68849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070" y="4039361"/>
                <a:ext cx="462579" cy="6884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/>
          <p:cNvSpPr/>
          <p:nvPr/>
        </p:nvSpPr>
        <p:spPr>
          <a:xfrm>
            <a:off x="3346015" y="4039361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4101957" y="4039361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4848595" y="4039361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1" name="Connecteur droit avec flèche 80"/>
          <p:cNvCxnSpPr>
            <a:stCxn id="77" idx="3"/>
            <a:endCxn id="78" idx="1"/>
          </p:cNvCxnSpPr>
          <p:nvPr/>
        </p:nvCxnSpPr>
        <p:spPr>
          <a:xfrm>
            <a:off x="3052649" y="4383606"/>
            <a:ext cx="293366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Connecteur droit avec flèche 81"/>
          <p:cNvCxnSpPr>
            <a:stCxn id="78" idx="3"/>
            <a:endCxn id="79" idx="1"/>
          </p:cNvCxnSpPr>
          <p:nvPr/>
        </p:nvCxnSpPr>
        <p:spPr>
          <a:xfrm>
            <a:off x="3808594" y="4383606"/>
            <a:ext cx="293363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Connecteur droit avec flèche 82"/>
          <p:cNvCxnSpPr>
            <a:stCxn id="79" idx="3"/>
            <a:endCxn id="80" idx="1"/>
          </p:cNvCxnSpPr>
          <p:nvPr/>
        </p:nvCxnSpPr>
        <p:spPr>
          <a:xfrm>
            <a:off x="4564536" y="4383606"/>
            <a:ext cx="284059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5595229" y="4039362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5" name="Connecteur droit avec flèche 84"/>
          <p:cNvCxnSpPr>
            <a:stCxn id="80" idx="3"/>
            <a:endCxn id="84" idx="1"/>
          </p:cNvCxnSpPr>
          <p:nvPr/>
        </p:nvCxnSpPr>
        <p:spPr>
          <a:xfrm>
            <a:off x="5311174" y="4383606"/>
            <a:ext cx="284055" cy="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6398225" y="4039361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7" name="Connecteur droit avec flèche 86"/>
          <p:cNvCxnSpPr>
            <a:stCxn id="84" idx="3"/>
            <a:endCxn id="86" idx="1"/>
          </p:cNvCxnSpPr>
          <p:nvPr/>
        </p:nvCxnSpPr>
        <p:spPr>
          <a:xfrm flipV="1">
            <a:off x="6057808" y="4383606"/>
            <a:ext cx="340417" cy="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2480499" y="1697178"/>
            <a:ext cx="687650" cy="4482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&lt;BOM&gt;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032326" y="1697178"/>
            <a:ext cx="548398" cy="4482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was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863589" y="1690689"/>
            <a:ext cx="370800" cy="4612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a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306352" y="1697178"/>
            <a:ext cx="989526" cy="4482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word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3261804" y="1697178"/>
            <a:ext cx="577558" cy="4482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This</a:t>
            </a:r>
            <a:endParaRPr lang="en-US" sz="1400" dirty="0">
              <a:latin typeface="Consolas" panose="020B0609020204030204" pitchFamily="49" charset="0"/>
            </a:endParaRPr>
          </a:p>
        </p:txBody>
      </p:sp>
      <p:cxnSp>
        <p:nvCxnSpPr>
          <p:cNvPr id="93" name="Connecteur droit avec flèche 92"/>
          <p:cNvCxnSpPr>
            <a:endCxn id="88" idx="2"/>
          </p:cNvCxnSpPr>
          <p:nvPr/>
        </p:nvCxnSpPr>
        <p:spPr>
          <a:xfrm flipH="1" flipV="1">
            <a:off x="2817920" y="3564381"/>
            <a:ext cx="3440" cy="4749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Connecteur droit avec flèche 93"/>
          <p:cNvCxnSpPr>
            <a:endCxn id="92" idx="2"/>
          </p:cNvCxnSpPr>
          <p:nvPr/>
        </p:nvCxnSpPr>
        <p:spPr>
          <a:xfrm flipH="1" flipV="1">
            <a:off x="3575986" y="3564381"/>
            <a:ext cx="1319" cy="4749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Connecteur droit avec flèche 94"/>
          <p:cNvCxnSpPr>
            <a:stCxn id="79" idx="0"/>
            <a:endCxn id="122" idx="2"/>
          </p:cNvCxnSpPr>
          <p:nvPr/>
        </p:nvCxnSpPr>
        <p:spPr>
          <a:xfrm flipV="1">
            <a:off x="4333247" y="3515694"/>
            <a:ext cx="888" cy="52366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Connecteur droit avec flèche 95"/>
          <p:cNvCxnSpPr>
            <a:endCxn id="90" idx="2"/>
          </p:cNvCxnSpPr>
          <p:nvPr/>
        </p:nvCxnSpPr>
        <p:spPr>
          <a:xfrm flipH="1" flipV="1">
            <a:off x="5074392" y="3570869"/>
            <a:ext cx="5493" cy="46849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Connecteur droit avec flèche 96"/>
          <p:cNvCxnSpPr>
            <a:endCxn id="91" idx="2"/>
          </p:cNvCxnSpPr>
          <p:nvPr/>
        </p:nvCxnSpPr>
        <p:spPr>
          <a:xfrm flipH="1" flipV="1">
            <a:off x="5826518" y="3564381"/>
            <a:ext cx="1" cy="47498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6258616" y="1697178"/>
            <a:ext cx="739288" cy="4482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&lt;EOM&gt;</a:t>
            </a:r>
            <a:endParaRPr lang="en-US" sz="1400" dirty="0">
              <a:latin typeface="Consolas" panose="020B0609020204030204" pitchFamily="49" charset="0"/>
            </a:endParaRPr>
          </a:p>
        </p:txBody>
      </p:sp>
      <p:cxnSp>
        <p:nvCxnSpPr>
          <p:cNvPr id="99" name="Connecteur droit avec flèche 98"/>
          <p:cNvCxnSpPr>
            <a:endCxn id="98" idx="2"/>
          </p:cNvCxnSpPr>
          <p:nvPr/>
        </p:nvCxnSpPr>
        <p:spPr>
          <a:xfrm flipH="1" flipV="1">
            <a:off x="6629514" y="3564381"/>
            <a:ext cx="1" cy="4749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Connecteur droit avec flèche 99"/>
          <p:cNvCxnSpPr>
            <a:endCxn id="77" idx="1"/>
          </p:cNvCxnSpPr>
          <p:nvPr/>
        </p:nvCxnSpPr>
        <p:spPr>
          <a:xfrm>
            <a:off x="2272125" y="4383606"/>
            <a:ext cx="317945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Connecteur droit avec flèche 100"/>
          <p:cNvCxnSpPr/>
          <p:nvPr/>
        </p:nvCxnSpPr>
        <p:spPr>
          <a:xfrm>
            <a:off x="1860001" y="4383606"/>
            <a:ext cx="412124" cy="0"/>
          </a:xfrm>
          <a:prstGeom prst="straightConnector1">
            <a:avLst/>
          </a:prstGeom>
          <a:ln w="12700"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Connecteur en arc 101"/>
          <p:cNvCxnSpPr>
            <a:stCxn id="88" idx="3"/>
            <a:endCxn id="103" idx="1"/>
          </p:cNvCxnSpPr>
          <p:nvPr/>
        </p:nvCxnSpPr>
        <p:spPr>
          <a:xfrm>
            <a:off x="3168149" y="1921296"/>
            <a:ext cx="64012" cy="351214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3232161" y="5209318"/>
            <a:ext cx="687650" cy="44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&lt;BOM&gt;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770816" y="5211493"/>
            <a:ext cx="612280" cy="44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was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5639989" y="5202830"/>
            <a:ext cx="370800" cy="461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a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6133497" y="5205957"/>
            <a:ext cx="989526" cy="44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word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040188" y="5202830"/>
            <a:ext cx="577558" cy="44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This</a:t>
            </a:r>
            <a:endParaRPr lang="en-US" sz="1400" dirty="0">
              <a:latin typeface="Consolas" panose="020B0609020204030204" pitchFamily="49" charset="0"/>
            </a:endParaRPr>
          </a:p>
        </p:txBody>
      </p:sp>
      <p:cxnSp>
        <p:nvCxnSpPr>
          <p:cNvPr id="108" name="Connecteur droit avec flèche 107"/>
          <p:cNvCxnSpPr>
            <a:stCxn id="103" idx="0"/>
            <a:endCxn id="78" idx="2"/>
          </p:cNvCxnSpPr>
          <p:nvPr/>
        </p:nvCxnSpPr>
        <p:spPr>
          <a:xfrm flipV="1">
            <a:off x="3575986" y="4727851"/>
            <a:ext cx="1319" cy="48146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Connecteur droit avec flèche 108"/>
          <p:cNvCxnSpPr>
            <a:stCxn id="107" idx="0"/>
            <a:endCxn id="79" idx="2"/>
          </p:cNvCxnSpPr>
          <p:nvPr/>
        </p:nvCxnSpPr>
        <p:spPr>
          <a:xfrm flipV="1">
            <a:off x="4328967" y="4727851"/>
            <a:ext cx="4280" cy="47497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Connecteur droit avec flèche 109"/>
          <p:cNvCxnSpPr>
            <a:stCxn id="104" idx="0"/>
            <a:endCxn id="80" idx="2"/>
          </p:cNvCxnSpPr>
          <p:nvPr/>
        </p:nvCxnSpPr>
        <p:spPr>
          <a:xfrm flipV="1">
            <a:off x="5076956" y="4727851"/>
            <a:ext cx="2929" cy="48364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Connecteur droit avec flèche 110"/>
          <p:cNvCxnSpPr>
            <a:stCxn id="105" idx="0"/>
            <a:endCxn id="84" idx="2"/>
          </p:cNvCxnSpPr>
          <p:nvPr/>
        </p:nvCxnSpPr>
        <p:spPr>
          <a:xfrm flipV="1">
            <a:off x="5825389" y="4727852"/>
            <a:ext cx="1130" cy="47497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Connecteur droit avec flèche 111"/>
          <p:cNvCxnSpPr>
            <a:stCxn id="106" idx="0"/>
            <a:endCxn id="86" idx="2"/>
          </p:cNvCxnSpPr>
          <p:nvPr/>
        </p:nvCxnSpPr>
        <p:spPr>
          <a:xfrm flipV="1">
            <a:off x="6628260" y="4727851"/>
            <a:ext cx="1255" cy="4781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Connecteur en arc 112"/>
          <p:cNvCxnSpPr>
            <a:stCxn id="92" idx="3"/>
            <a:endCxn id="107" idx="1"/>
          </p:cNvCxnSpPr>
          <p:nvPr/>
        </p:nvCxnSpPr>
        <p:spPr>
          <a:xfrm>
            <a:off x="3839362" y="1921296"/>
            <a:ext cx="200826" cy="350565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Connecteur en arc 113"/>
          <p:cNvCxnSpPr>
            <a:stCxn id="89" idx="3"/>
            <a:endCxn id="104" idx="1"/>
          </p:cNvCxnSpPr>
          <p:nvPr/>
        </p:nvCxnSpPr>
        <p:spPr>
          <a:xfrm>
            <a:off x="4580724" y="1921296"/>
            <a:ext cx="190092" cy="351431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Connecteur en arc 114"/>
          <p:cNvCxnSpPr>
            <a:stCxn id="90" idx="3"/>
            <a:endCxn id="105" idx="1"/>
          </p:cNvCxnSpPr>
          <p:nvPr/>
        </p:nvCxnSpPr>
        <p:spPr>
          <a:xfrm>
            <a:off x="5234389" y="1921295"/>
            <a:ext cx="405600" cy="351214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Connecteur en arc 115"/>
          <p:cNvCxnSpPr/>
          <p:nvPr/>
        </p:nvCxnSpPr>
        <p:spPr>
          <a:xfrm rot="16200000" flipH="1">
            <a:off x="4579534" y="3510083"/>
            <a:ext cx="3181605" cy="37587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7" name="Shape 83"/>
          <p:cNvSpPr/>
          <p:nvPr/>
        </p:nvSpPr>
        <p:spPr>
          <a:xfrm>
            <a:off x="2741067" y="2622780"/>
            <a:ext cx="153706" cy="9068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1000">
                <a:srgbClr val="FF0000"/>
              </a:gs>
              <a:gs pos="81000">
                <a:srgbClr val="FF9F9F"/>
              </a:gs>
              <a:gs pos="72000">
                <a:schemeClr val="bg1"/>
              </a:gs>
              <a:gs pos="36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200" dirty="0"/>
          </a:p>
        </p:txBody>
      </p:sp>
      <p:sp>
        <p:nvSpPr>
          <p:cNvPr id="118" name="Shape 123"/>
          <p:cNvSpPr/>
          <p:nvPr/>
        </p:nvSpPr>
        <p:spPr>
          <a:xfrm>
            <a:off x="1402262" y="3111544"/>
            <a:ext cx="1032665" cy="566964"/>
          </a:xfrm>
          <a:prstGeom prst="wedgeRectCallout">
            <a:avLst>
              <a:gd name="adj1" fmla="val 54352"/>
              <a:gd name="adj2" fmla="val -84329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dirty="0" smtClean="0">
                <a:solidFill>
                  <a:schemeClr val="dk1"/>
                </a:solidFill>
              </a:rPr>
              <a:t>Random sample!</a:t>
            </a:r>
            <a:endParaRPr lang="en" sz="1600" dirty="0">
              <a:solidFill>
                <a:schemeClr val="dk1"/>
              </a:solidFill>
            </a:endParaRPr>
          </a:p>
        </p:txBody>
      </p:sp>
      <p:cxnSp>
        <p:nvCxnSpPr>
          <p:cNvPr id="119" name="Connecteur droit avec flèche 118"/>
          <p:cNvCxnSpPr/>
          <p:nvPr/>
        </p:nvCxnSpPr>
        <p:spPr>
          <a:xfrm flipH="1" flipV="1">
            <a:off x="2829512" y="2059516"/>
            <a:ext cx="0" cy="4749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0" name="Shape 83"/>
          <p:cNvSpPr/>
          <p:nvPr/>
        </p:nvSpPr>
        <p:spPr>
          <a:xfrm>
            <a:off x="3486094" y="2613707"/>
            <a:ext cx="153706" cy="9068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6000">
                <a:srgbClr val="FF0000"/>
              </a:gs>
              <a:gs pos="81000">
                <a:srgbClr val="FF9F9F"/>
              </a:gs>
              <a:gs pos="72000">
                <a:schemeClr val="bg1"/>
              </a:gs>
              <a:gs pos="19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200" dirty="0"/>
          </a:p>
        </p:txBody>
      </p:sp>
      <p:cxnSp>
        <p:nvCxnSpPr>
          <p:cNvPr id="121" name="Connecteur droit avec flèche 120"/>
          <p:cNvCxnSpPr/>
          <p:nvPr/>
        </p:nvCxnSpPr>
        <p:spPr>
          <a:xfrm flipH="1" flipV="1">
            <a:off x="3574539" y="2059516"/>
            <a:ext cx="0" cy="4749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" name="Shape 83"/>
          <p:cNvSpPr/>
          <p:nvPr/>
        </p:nvSpPr>
        <p:spPr>
          <a:xfrm>
            <a:off x="4257282" y="2608840"/>
            <a:ext cx="153706" cy="9068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7000">
                <a:srgbClr val="FF0000"/>
              </a:gs>
              <a:gs pos="13000">
                <a:srgbClr val="FF9F9F"/>
              </a:gs>
              <a:gs pos="86000">
                <a:schemeClr val="bg1"/>
              </a:gs>
              <a:gs pos="19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200" dirty="0"/>
          </a:p>
        </p:txBody>
      </p:sp>
      <p:cxnSp>
        <p:nvCxnSpPr>
          <p:cNvPr id="123" name="Connecteur droit avec flèche 122"/>
          <p:cNvCxnSpPr/>
          <p:nvPr/>
        </p:nvCxnSpPr>
        <p:spPr>
          <a:xfrm flipH="1" flipV="1">
            <a:off x="4317894" y="2059516"/>
            <a:ext cx="0" cy="4749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4" name="Shape 83"/>
          <p:cNvSpPr/>
          <p:nvPr/>
        </p:nvSpPr>
        <p:spPr>
          <a:xfrm>
            <a:off x="5000774" y="2613707"/>
            <a:ext cx="153706" cy="9068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6000">
                <a:srgbClr val="FF0000"/>
              </a:gs>
              <a:gs pos="72000">
                <a:schemeClr val="bg1"/>
              </a:gs>
              <a:gs pos="39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200" dirty="0"/>
          </a:p>
        </p:txBody>
      </p:sp>
      <p:sp>
        <p:nvSpPr>
          <p:cNvPr id="125" name="Shape 83"/>
          <p:cNvSpPr/>
          <p:nvPr/>
        </p:nvSpPr>
        <p:spPr>
          <a:xfrm>
            <a:off x="5733037" y="2613707"/>
            <a:ext cx="153706" cy="9068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4000">
                <a:srgbClr val="FF0000"/>
              </a:gs>
              <a:gs pos="81000">
                <a:srgbClr val="FF9F9F"/>
              </a:gs>
              <a:gs pos="53000">
                <a:schemeClr val="bg1"/>
              </a:gs>
              <a:gs pos="19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200" dirty="0"/>
          </a:p>
        </p:txBody>
      </p:sp>
      <p:sp>
        <p:nvSpPr>
          <p:cNvPr id="126" name="Shape 83"/>
          <p:cNvSpPr/>
          <p:nvPr/>
        </p:nvSpPr>
        <p:spPr>
          <a:xfrm>
            <a:off x="6551407" y="2622780"/>
            <a:ext cx="153706" cy="9068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2000">
                <a:srgbClr val="FF0000"/>
              </a:gs>
              <a:gs pos="43000">
                <a:srgbClr val="FF9F9F"/>
              </a:gs>
              <a:gs pos="100000">
                <a:schemeClr val="bg1"/>
              </a:gs>
              <a:gs pos="4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200" dirty="0"/>
          </a:p>
        </p:txBody>
      </p:sp>
      <p:cxnSp>
        <p:nvCxnSpPr>
          <p:cNvPr id="127" name="Connecteur droit avec flèche 126"/>
          <p:cNvCxnSpPr/>
          <p:nvPr/>
        </p:nvCxnSpPr>
        <p:spPr>
          <a:xfrm flipH="1" flipV="1">
            <a:off x="5083507" y="2059516"/>
            <a:ext cx="0" cy="4749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Connecteur droit avec flèche 127"/>
          <p:cNvCxnSpPr/>
          <p:nvPr/>
        </p:nvCxnSpPr>
        <p:spPr>
          <a:xfrm flipH="1" flipV="1">
            <a:off x="5796996" y="2059516"/>
            <a:ext cx="0" cy="4749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Connecteur droit avec flèche 128"/>
          <p:cNvCxnSpPr/>
          <p:nvPr/>
        </p:nvCxnSpPr>
        <p:spPr>
          <a:xfrm flipH="1" flipV="1">
            <a:off x="6628260" y="2059516"/>
            <a:ext cx="0" cy="4749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0" name="Ellipse 129"/>
          <p:cNvSpPr/>
          <p:nvPr/>
        </p:nvSpPr>
        <p:spPr>
          <a:xfrm>
            <a:off x="2653679" y="2620392"/>
            <a:ext cx="341290" cy="25890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31" name="Ellipse 130"/>
          <p:cNvSpPr/>
          <p:nvPr/>
        </p:nvSpPr>
        <p:spPr>
          <a:xfrm>
            <a:off x="3398291" y="3026256"/>
            <a:ext cx="341290" cy="25890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32" name="Ellipse 131"/>
          <p:cNvSpPr/>
          <p:nvPr/>
        </p:nvSpPr>
        <p:spPr>
          <a:xfrm>
            <a:off x="4157316" y="2909067"/>
            <a:ext cx="341290" cy="25890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33" name="Ellipse 132"/>
          <p:cNvSpPr/>
          <p:nvPr/>
        </p:nvSpPr>
        <p:spPr>
          <a:xfrm>
            <a:off x="4912862" y="2982092"/>
            <a:ext cx="341290" cy="25890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34" name="Ellipse 133"/>
          <p:cNvSpPr/>
          <p:nvPr/>
        </p:nvSpPr>
        <p:spPr>
          <a:xfrm>
            <a:off x="5630470" y="3167970"/>
            <a:ext cx="341290" cy="25890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35" name="Ellipse 134"/>
          <p:cNvSpPr/>
          <p:nvPr/>
        </p:nvSpPr>
        <p:spPr>
          <a:xfrm>
            <a:off x="6457615" y="2767353"/>
            <a:ext cx="341290" cy="25890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10511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9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6500"/>
                            </p:stCondLst>
                            <p:childTnLst>
                              <p:par>
                                <p:cTn id="2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7500"/>
                            </p:stCondLst>
                            <p:childTnLst>
                              <p:par>
                                <p:cTn id="2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4" grpId="0" animBg="1"/>
      <p:bldP spid="86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8" grpId="0" animBg="1"/>
      <p:bldP spid="103" grpId="0"/>
      <p:bldP spid="104" grpId="0"/>
      <p:bldP spid="105" grpId="0"/>
      <p:bldP spid="106" grpId="0"/>
      <p:bldP spid="107" grpId="0"/>
      <p:bldP spid="117" grpId="0" animBg="1"/>
      <p:bldP spid="118" grpId="0" animBg="1"/>
      <p:bldP spid="120" grpId="0" animBg="1"/>
      <p:bldP spid="122" grpId="0" animBg="1"/>
      <p:bldP spid="124" grpId="0" animBg="1"/>
      <p:bldP spid="125" grpId="0" animBg="1"/>
      <p:bldP spid="126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sampling decoding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considering one possible output</a:t>
            </a:r>
          </a:p>
          <a:p>
            <a:r>
              <a:rPr lang="en-US" dirty="0" smtClean="0"/>
              <a:t>Randomness usually picks some of the most probable words</a:t>
            </a:r>
          </a:p>
          <a:p>
            <a:r>
              <a:rPr lang="en-US" dirty="0" smtClean="0"/>
              <a:t>Why not consider multiple probably options?</a:t>
            </a:r>
          </a:p>
          <a:p>
            <a:r>
              <a:rPr lang="en-US" dirty="0" smtClean="0"/>
              <a:t>Does choice at time </a:t>
            </a:r>
            <a:r>
              <a:rPr lang="en-US" i="1" dirty="0" smtClean="0"/>
              <a:t>t </a:t>
            </a:r>
            <a:r>
              <a:rPr lang="en-US" dirty="0" smtClean="0"/>
              <a:t>impact future?</a:t>
            </a:r>
          </a:p>
          <a:p>
            <a:pPr lvl="1"/>
            <a:r>
              <a:rPr lang="en-US" dirty="0" smtClean="0"/>
              <a:t>Hint: remember HMMs &amp; transition probabilities?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31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search decoding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 of using </a:t>
            </a:r>
            <a:r>
              <a:rPr lang="en-US" b="1" i="1" dirty="0" smtClean="0"/>
              <a:t>one</a:t>
            </a:r>
            <a:r>
              <a:rPr lang="en-US" dirty="0" smtClean="0"/>
              <a:t> output per time-step, use the top </a:t>
            </a:r>
            <a:r>
              <a:rPr lang="en-US" b="1" i="1" dirty="0" smtClean="0"/>
              <a:t>K</a:t>
            </a:r>
            <a:r>
              <a:rPr lang="en-US" dirty="0" smtClean="0"/>
              <a:t> most probable.</a:t>
            </a:r>
            <a:endParaRPr lang="en-US" b="1" dirty="0" smtClean="0"/>
          </a:p>
          <a:p>
            <a:r>
              <a:rPr lang="en-US" dirty="0" smtClean="0"/>
              <a:t>Intuition: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uling out the 2</a:t>
            </a:r>
            <a:r>
              <a:rPr lang="en-US" baseline="30000" dirty="0" smtClean="0"/>
              <a:t>nd</a:t>
            </a:r>
            <a:r>
              <a:rPr lang="en-US" dirty="0" smtClean="0"/>
              <a:t> most probable can have devastating consequences in the end.</a:t>
            </a:r>
          </a:p>
          <a:p>
            <a:pPr lvl="1"/>
            <a:r>
              <a:rPr lang="en-US" dirty="0" smtClean="0"/>
              <a:t>Decisions at earlier time-steps can impact probability of entire sequence.</a:t>
            </a:r>
          </a:p>
          <a:p>
            <a:pPr lvl="1"/>
            <a:r>
              <a:rPr lang="en-US" dirty="0" smtClean="0"/>
              <a:t>Similar intuition to Viterbi for HMMs.</a:t>
            </a:r>
          </a:p>
        </p:txBody>
      </p:sp>
    </p:spTree>
    <p:extLst>
      <p:ext uri="{BB962C8B-B14F-4D97-AF65-F5344CB8AC3E}">
        <p14:creationId xmlns:p14="http://schemas.microsoft.com/office/powerpoint/2010/main" val="9742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search </a:t>
            </a:r>
            <a:br>
              <a:rPr lang="en-US" dirty="0" smtClean="0"/>
            </a:br>
            <a:r>
              <a:rPr lang="en-US" dirty="0" smtClean="0"/>
              <a:t>High level algorithm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083908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Beam size K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Start with “&lt;BOM&gt;” symbol, feed into RNN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Take K most probable output symbols, store K triples: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𝑖𝑛𝑝𝑢𝑡𝑠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 =</m:t>
                    </m:r>
                    <m:d>
                      <m:dPr>
                        <m:begChr m:val="{"/>
                        <m:endChr m:val="}"/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𝑠𝑦𝑚𝑏𝑜𝑙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, “&lt;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𝐵𝑂𝑀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&gt;”)</m:t>
                        </m:r>
                      </m:e>
                    </m:d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 smtClean="0"/>
                  <a:t> is hidden state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For 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 &lt; </a:t>
                </a:r>
                <a:r>
                  <a:rPr lang="en-US" dirty="0" err="1" smtClean="0"/>
                  <a:t>max_seq_length</a:t>
                </a:r>
                <a:r>
                  <a:rPr lang="en-US" dirty="0" smtClean="0"/>
                  <a:t>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𝑠𝑦𝑚𝑏𝑜𝑙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fr-CH" b="0" i="1" smtClean="0">
                        <a:latin typeface="Cambria Math" panose="02040503050406030204" pitchFamily="18" charset="0"/>
                      </a:rPr>
                      <m:t>, “&lt;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𝐵𝑂𝑀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&gt;”) </m:t>
                    </m:r>
                  </m:oMath>
                </a14:m>
                <a:r>
                  <a:rPr lang="en-US" dirty="0" smtClean="0"/>
                  <a:t>in </a:t>
                </a:r>
                <a:r>
                  <a:rPr lang="en-US" i="1" dirty="0" smtClean="0"/>
                  <a:t>inputs</a:t>
                </a:r>
                <a:r>
                  <a:rPr lang="en-US" dirty="0" smtClean="0"/>
                  <a:t>:</a:t>
                </a:r>
              </a:p>
              <a:p>
                <a:pPr marL="1428750" lvl="2" indent="-514350">
                  <a:buFont typeface="+mj-lt"/>
                  <a:buAutoNum type="arabicPeriod"/>
                </a:pPr>
                <a:r>
                  <a:rPr lang="en-US" dirty="0" smtClean="0"/>
                  <a:t>Run through RNN, take K most </a:t>
                </a:r>
                <a:r>
                  <a:rPr lang="en-US" dirty="0" err="1" smtClean="0"/>
                  <a:t>prob</a:t>
                </a:r>
                <a:r>
                  <a:rPr lang="en-US" dirty="0" smtClean="0"/>
                  <a:t> output symbols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Take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 most prob. From the list of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 output symbols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Update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𝑖𝑛𝑝𝑢𝑡𝑠</m:t>
                    </m:r>
                  </m:oMath>
                </a14:m>
                <a:r>
                  <a:rPr lang="en-US" dirty="0" smtClean="0"/>
                  <a:t> with the new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 best &amp; start again</a:t>
                </a:r>
              </a:p>
            </p:txBody>
          </p:sp>
        </mc:Choice>
        <mc:Fallback xmlns="">
          <p:sp>
            <p:nvSpPr>
              <p:cNvPr id="4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083908" cy="4351338"/>
              </a:xfrm>
              <a:blipFill>
                <a:blip r:embed="rId3"/>
                <a:stretch>
                  <a:fillRect l="-1584" t="-3081" b="-980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Connecteur en arc 38"/>
          <p:cNvCxnSpPr>
            <a:stCxn id="15" idx="3"/>
            <a:endCxn id="25" idx="2"/>
          </p:cNvCxnSpPr>
          <p:nvPr/>
        </p:nvCxnSpPr>
        <p:spPr>
          <a:xfrm>
            <a:off x="2366996" y="2775115"/>
            <a:ext cx="1604886" cy="3178128"/>
          </a:xfrm>
          <a:prstGeom prst="curvedConnector4">
            <a:avLst>
              <a:gd name="adj1" fmla="val 42794"/>
              <a:gd name="adj2" fmla="val 10719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3573" y="99583"/>
            <a:ext cx="7886700" cy="770702"/>
          </a:xfrm>
        </p:spPr>
        <p:txBody>
          <a:bodyPr>
            <a:normAutofit/>
          </a:bodyPr>
          <a:lstStyle/>
          <a:p>
            <a:r>
              <a:rPr lang="fr-CH" dirty="0" err="1" smtClean="0"/>
              <a:t>Beam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r>
              <a:rPr lang="fr-CH" dirty="0" smtClean="0"/>
              <a:t> – a </a:t>
            </a:r>
            <a:r>
              <a:rPr lang="fr-CH" dirty="0" err="1" smtClean="0"/>
              <a:t>walk</a:t>
            </a:r>
            <a:r>
              <a:rPr lang="fr-CH" dirty="0" smtClean="0"/>
              <a:t> </a:t>
            </a:r>
            <a:r>
              <a:rPr lang="fr-CH" dirty="0" err="1" smtClean="0"/>
              <a:t>through</a:t>
            </a:r>
            <a:endParaRPr lang="fr-CH" dirty="0"/>
          </a:p>
        </p:txBody>
      </p:sp>
      <p:sp>
        <p:nvSpPr>
          <p:cNvPr id="4" name="Rectangle 3"/>
          <p:cNvSpPr/>
          <p:nvPr/>
        </p:nvSpPr>
        <p:spPr>
          <a:xfrm>
            <a:off x="950850" y="4460305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5661" y="5637779"/>
                <a:ext cx="2232956" cy="44823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US" sz="1300" dirty="0" smtClean="0">
                    <a:latin typeface="Consolas" panose="020B0609020204030204" pitchFamily="49" charset="0"/>
                  </a:rPr>
                  <a:t>,&lt;BOM&gt;:</a:t>
                </a:r>
                <a14:m>
                  <m:oMath xmlns:m="http://schemas.openxmlformats.org/officeDocument/2006/math">
                    <m:r>
                      <a:rPr lang="fr-CH" sz="1300" b="0" i="1" smtClean="0">
                        <a:latin typeface="Cambria Math" panose="02040503050406030204" pitchFamily="18" charset="0"/>
                      </a:rPr>
                      <m:t>1.0</m:t>
                    </m:r>
                  </m:oMath>
                </a14:m>
                <a:r>
                  <a:rPr lang="fr-CH" sz="1300" b="0" dirty="0" smtClean="0"/>
                  <a:t>,-</a:t>
                </a:r>
                <a:r>
                  <a:rPr lang="en-US" sz="1300" dirty="0" smtClean="0">
                    <a:latin typeface="Consolas" panose="020B0609020204030204" pitchFamily="49" charset="0"/>
                  </a:rPr>
                  <a:t>,-</a:t>
                </a:r>
                <a:endParaRPr lang="en-US" sz="13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1" y="5637779"/>
                <a:ext cx="2232956" cy="4482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eur en arc 5"/>
          <p:cNvCxnSpPr>
            <a:stCxn id="14" idx="3"/>
            <a:endCxn id="27" idx="2"/>
          </p:cNvCxnSpPr>
          <p:nvPr/>
        </p:nvCxnSpPr>
        <p:spPr>
          <a:xfrm>
            <a:off x="2369711" y="3671585"/>
            <a:ext cx="945879" cy="2098966"/>
          </a:xfrm>
          <a:prstGeom prst="curvedConnector4">
            <a:avLst>
              <a:gd name="adj1" fmla="val 37774"/>
              <a:gd name="adj2" fmla="val 11089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1182139" y="5148795"/>
            <a:ext cx="1" cy="48898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-5433" y="3447467"/>
                <a:ext cx="2375144" cy="4482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,Hey:   </a:t>
                </a:r>
                <a14:m>
                  <m:oMath xmlns:m="http://schemas.openxmlformats.org/officeDocument/2006/math">
                    <m:r>
                      <a:rPr lang="fr-CH" sz="1300" b="0" i="1" smtClean="0">
                        <a:latin typeface="Cambria Math" panose="02040503050406030204" pitchFamily="18" charset="0"/>
                      </a:rPr>
                      <m:t>.10</m:t>
                    </m:r>
                  </m:oMath>
                </a14:m>
                <a:r>
                  <a:rPr lang="fr-CH" sz="1300" b="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US" sz="1300" dirty="0" smtClean="0">
                    <a:latin typeface="Consolas" panose="020B0609020204030204" pitchFamily="49" charset="0"/>
                  </a:rPr>
                  <a:t>,&lt;BOM&gt;</a:t>
                </a:r>
                <a:endParaRPr lang="en-US" sz="13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433" y="3447467"/>
                <a:ext cx="2375144" cy="4482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-2717" y="2550997"/>
                <a:ext cx="2369713" cy="4482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,Hello: </a:t>
                </a:r>
                <a14:m>
                  <m:oMath xmlns:m="http://schemas.openxmlformats.org/officeDocument/2006/math">
                    <m:r>
                      <a:rPr lang="fr-CH" sz="1300" b="0" i="1" smtClean="0">
                        <a:latin typeface="Cambria Math" panose="02040503050406030204" pitchFamily="18" charset="0"/>
                      </a:rPr>
                      <m:t>.15</m:t>
                    </m:r>
                  </m:oMath>
                </a14:m>
                <a:r>
                  <a:rPr lang="fr-CH" sz="1300" b="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US" sz="1300" dirty="0" smtClean="0">
                    <a:latin typeface="Consolas" panose="020B0609020204030204" pitchFamily="49" charset="0"/>
                  </a:rPr>
                  <a:t>,&lt;BOM&gt;</a:t>
                </a:r>
                <a:endParaRPr lang="en-US" sz="13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17" y="2550997"/>
                <a:ext cx="2369713" cy="4482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-6" y="2999232"/>
                <a:ext cx="2364291" cy="4482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,Hi:    </a:t>
                </a:r>
                <a14:m>
                  <m:oMath xmlns:m="http://schemas.openxmlformats.org/officeDocument/2006/math">
                    <m:r>
                      <a:rPr lang="fr-CH" sz="1300" b="0" i="1" smtClean="0">
                        <a:latin typeface="Cambria Math" panose="02040503050406030204" pitchFamily="18" charset="0"/>
                      </a:rPr>
                      <m:t>.10</m:t>
                    </m:r>
                  </m:oMath>
                </a14:m>
                <a:r>
                  <a:rPr lang="fr-CH" sz="1300" b="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US" sz="1300" dirty="0" smtClean="0">
                    <a:latin typeface="Consolas" panose="020B0609020204030204" pitchFamily="49" charset="0"/>
                  </a:rPr>
                  <a:t>,&lt;BOM&gt;</a:t>
                </a:r>
                <a:endParaRPr lang="en-US" sz="13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" y="2999232"/>
                <a:ext cx="2364291" cy="4482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eur droit avec flèche 18"/>
          <p:cNvCxnSpPr/>
          <p:nvPr/>
        </p:nvCxnSpPr>
        <p:spPr>
          <a:xfrm flipH="1" flipV="1">
            <a:off x="1182139" y="3895702"/>
            <a:ext cx="1" cy="56460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740592" y="5264753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412446" y="5173407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084300" y="5082061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Connecteur en arc 32"/>
          <p:cNvCxnSpPr>
            <a:stCxn id="16" idx="3"/>
            <a:endCxn id="26" idx="2"/>
          </p:cNvCxnSpPr>
          <p:nvPr/>
        </p:nvCxnSpPr>
        <p:spPr>
          <a:xfrm>
            <a:off x="2364285" y="3223350"/>
            <a:ext cx="1279451" cy="2638547"/>
          </a:xfrm>
          <a:prstGeom prst="curvedConnector4">
            <a:avLst>
              <a:gd name="adj1" fmla="val 40961"/>
              <a:gd name="adj2" fmla="val 10866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>
            <a:endCxn id="85" idx="2"/>
          </p:cNvCxnSpPr>
          <p:nvPr/>
        </p:nvCxnSpPr>
        <p:spPr>
          <a:xfrm flipV="1">
            <a:off x="3638308" y="3855808"/>
            <a:ext cx="0" cy="68514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2620060" y="2986445"/>
                <a:ext cx="2368800" cy="4482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fr-CH" sz="1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nsolas" panose="020B0609020204030204" pitchFamily="49" charset="0"/>
                  </a:rPr>
                  <a:t>,</a:t>
                </a:r>
                <a:r>
                  <a:rPr lang="fr-CH" sz="13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nsolas" panose="020B0609020204030204" pitchFamily="49" charset="0"/>
                  </a:rPr>
                  <a:t>there</a:t>
                </a:r>
                <a:r>
                  <a:rPr lang="fr-CH" sz="1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nsolas" panose="020B0609020204030204" pitchFamily="49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fr-CH" sz="13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.10</m:t>
                    </m:r>
                  </m:oMath>
                </a14:m>
                <a:r>
                  <a:rPr lang="fr-CH" sz="1300" b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en-US" sz="1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nsolas" panose="020B0609020204030204" pitchFamily="49" charset="0"/>
                  </a:rPr>
                  <a:t>,Hey</a:t>
                </a:r>
                <a:endParaRPr 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060" y="2986445"/>
                <a:ext cx="2368800" cy="4482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2620056" y="2089975"/>
                <a:ext cx="2368800" cy="4482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,&lt;EOM&gt;: </a:t>
                </a:r>
                <a14:m>
                  <m:oMath xmlns:m="http://schemas.openxmlformats.org/officeDocument/2006/math">
                    <m:r>
                      <a:rPr lang="fr-CH" sz="1300" b="0" i="1" smtClean="0">
                        <a:latin typeface="Cambria Math" panose="02040503050406030204" pitchFamily="18" charset="0"/>
                      </a:rPr>
                      <m:t>.09</m:t>
                    </m:r>
                  </m:oMath>
                </a14:m>
                <a:r>
                  <a:rPr lang="fr-CH" sz="1300" b="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,Hello</a:t>
                </a:r>
                <a:endParaRPr lang="en-US" sz="13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056" y="2089975"/>
                <a:ext cx="2368800" cy="4482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2620055" y="2538210"/>
                <a:ext cx="2368800" cy="4482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fr-CH" sz="1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nsolas" panose="020B0609020204030204" pitchFamily="49" charset="0"/>
                  </a:rPr>
                  <a:t>,</a:t>
                </a:r>
                <a:r>
                  <a:rPr lang="fr-CH" sz="13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nsolas" panose="020B0609020204030204" pitchFamily="49" charset="0"/>
                  </a:rPr>
                  <a:t>there</a:t>
                </a:r>
                <a:r>
                  <a:rPr lang="fr-CH" sz="1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nsolas" panose="020B0609020204030204" pitchFamily="49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fr-CH" sz="13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.10</m:t>
                    </m:r>
                  </m:oMath>
                </a14:m>
                <a:r>
                  <a:rPr lang="fr-CH" sz="1300" b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en-US" sz="1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nsolas" panose="020B0609020204030204" pitchFamily="49" charset="0"/>
                  </a:rPr>
                  <a:t>,Hello</a:t>
                </a:r>
                <a:endParaRPr 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055" y="2538210"/>
                <a:ext cx="2368800" cy="4482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2620054" y="1635961"/>
                <a:ext cx="2368800" cy="4482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,world:    </a:t>
                </a:r>
                <a14:m>
                  <m:oMath xmlns:m="http://schemas.openxmlformats.org/officeDocument/2006/math">
                    <m:r>
                      <a:rPr lang="fr-CH" sz="1300" b="0" i="1" smtClean="0">
                        <a:latin typeface="Cambria Math" panose="02040503050406030204" pitchFamily="18" charset="0"/>
                      </a:rPr>
                      <m:t>.11</m:t>
                    </m:r>
                  </m:oMath>
                </a14:m>
                <a:r>
                  <a:rPr lang="fr-CH" sz="1300" b="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,Hi</a:t>
                </a:r>
                <a:endParaRPr lang="en-US" sz="13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054" y="1635961"/>
                <a:ext cx="2368800" cy="4482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2620054" y="1220611"/>
                <a:ext cx="2368800" cy="4482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,world: </a:t>
                </a:r>
                <a14:m>
                  <m:oMath xmlns:m="http://schemas.openxmlformats.org/officeDocument/2006/math">
                    <m:r>
                      <a:rPr lang="fr-CH" sz="1300" b="0" i="1" smtClean="0">
                        <a:latin typeface="Cambria Math" panose="02040503050406030204" pitchFamily="18" charset="0"/>
                      </a:rPr>
                      <m:t>.12</m:t>
                    </m:r>
                  </m:oMath>
                </a14:m>
                <a:r>
                  <a:rPr lang="fr-CH" sz="1300" b="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,Hello</a:t>
                </a:r>
                <a:endParaRPr lang="en-US" sz="13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054" y="1220611"/>
                <a:ext cx="2368800" cy="4482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84"/>
          <p:cNvSpPr/>
          <p:nvPr/>
        </p:nvSpPr>
        <p:spPr>
          <a:xfrm>
            <a:off x="2614634" y="3407573"/>
            <a:ext cx="2047348" cy="44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...</a:t>
            </a:r>
            <a:endParaRPr lang="en-US" sz="1400" dirty="0">
              <a:latin typeface="Consolas" panose="020B0609020204030204" pitchFamily="49" charset="0"/>
            </a:endParaRPr>
          </a:p>
        </p:txBody>
      </p:sp>
      <p:cxnSp>
        <p:nvCxnSpPr>
          <p:cNvPr id="92" name="Connecteur en arc 91"/>
          <p:cNvCxnSpPr>
            <a:stCxn id="82" idx="3"/>
            <a:endCxn id="94" idx="2"/>
          </p:cNvCxnSpPr>
          <p:nvPr/>
        </p:nvCxnSpPr>
        <p:spPr>
          <a:xfrm>
            <a:off x="4988854" y="1444729"/>
            <a:ext cx="2146718" cy="4504113"/>
          </a:xfrm>
          <a:prstGeom prst="curvedConnector4">
            <a:avLst>
              <a:gd name="adj1" fmla="val 44613"/>
              <a:gd name="adj2" fmla="val 10507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Connecteur en arc 92"/>
          <p:cNvCxnSpPr>
            <a:stCxn id="70" idx="3"/>
            <a:endCxn id="96" idx="2"/>
          </p:cNvCxnSpPr>
          <p:nvPr/>
        </p:nvCxnSpPr>
        <p:spPr>
          <a:xfrm>
            <a:off x="4988856" y="2314093"/>
            <a:ext cx="1512987" cy="3452057"/>
          </a:xfrm>
          <a:prstGeom prst="curvedConnector4">
            <a:avLst>
              <a:gd name="adj1" fmla="val 42356"/>
              <a:gd name="adj2" fmla="val 106622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6904282" y="5260352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6588093" y="5169006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6270553" y="5077660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7" name="Connecteur en arc 96"/>
          <p:cNvCxnSpPr>
            <a:stCxn id="81" idx="3"/>
            <a:endCxn id="95" idx="2"/>
          </p:cNvCxnSpPr>
          <p:nvPr/>
        </p:nvCxnSpPr>
        <p:spPr>
          <a:xfrm>
            <a:off x="4988854" y="1860079"/>
            <a:ext cx="1830529" cy="3997417"/>
          </a:xfrm>
          <a:prstGeom prst="curvedConnector4">
            <a:avLst>
              <a:gd name="adj1" fmla="val 43682"/>
              <a:gd name="adj2" fmla="val 10571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Rectangle à coins arrondis 105"/>
          <p:cNvSpPr/>
          <p:nvPr/>
        </p:nvSpPr>
        <p:spPr>
          <a:xfrm>
            <a:off x="164590" y="866320"/>
            <a:ext cx="1244621" cy="68849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Beam size: 3</a:t>
            </a:r>
            <a:endParaRPr lang="en-US" dirty="0"/>
          </a:p>
        </p:txBody>
      </p:sp>
      <p:sp>
        <p:nvSpPr>
          <p:cNvPr id="112" name="Accolade fermante 111"/>
          <p:cNvSpPr/>
          <p:nvPr/>
        </p:nvSpPr>
        <p:spPr>
          <a:xfrm rot="16200000">
            <a:off x="3557340" y="4245444"/>
            <a:ext cx="172790" cy="1118871"/>
          </a:xfrm>
          <a:prstGeom prst="rightBrace">
            <a:avLst>
              <a:gd name="adj1" fmla="val 40810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22" name="Connecteur droit avec flèche 121"/>
          <p:cNvCxnSpPr/>
          <p:nvPr/>
        </p:nvCxnSpPr>
        <p:spPr>
          <a:xfrm flipV="1">
            <a:off x="6819382" y="3854451"/>
            <a:ext cx="0" cy="68514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6006596" y="3484017"/>
            <a:ext cx="2047348" cy="44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...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30" name="Accolade fermante 129"/>
          <p:cNvSpPr/>
          <p:nvPr/>
        </p:nvSpPr>
        <p:spPr>
          <a:xfrm rot="16200000">
            <a:off x="6732987" y="4244087"/>
            <a:ext cx="172790" cy="1118871"/>
          </a:xfrm>
          <a:prstGeom prst="rightBrace">
            <a:avLst>
              <a:gd name="adj1" fmla="val 40810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Rectangle 146"/>
              <p:cNvSpPr/>
              <p:nvPr/>
            </p:nvSpPr>
            <p:spPr>
              <a:xfrm>
                <a:off x="5866274" y="3203580"/>
                <a:ext cx="2368800" cy="4482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</m:sSub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,&lt;EOM&gt;:  </a:t>
                </a:r>
                <a14:m>
                  <m:oMath xmlns:m="http://schemas.openxmlformats.org/officeDocument/2006/math">
                    <m:r>
                      <a:rPr lang="fr-CH" sz="1300" b="0" i="1" smtClean="0">
                        <a:latin typeface="Cambria Math" panose="02040503050406030204" pitchFamily="18" charset="0"/>
                      </a:rPr>
                      <m:t>.5</m:t>
                    </m:r>
                  </m:oMath>
                </a14:m>
                <a:r>
                  <a:rPr lang="fr-CH" sz="1300" b="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en-US" sz="1300" dirty="0" smtClean="0">
                    <a:latin typeface="Consolas" panose="020B0609020204030204" pitchFamily="49" charset="0"/>
                  </a:rPr>
                  <a:t>,world</a:t>
                </a:r>
                <a:endParaRPr lang="en-US" sz="13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47" name="Rectangle 1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274" y="3203580"/>
                <a:ext cx="2368800" cy="44823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47"/>
              <p:cNvSpPr/>
              <p:nvPr/>
            </p:nvSpPr>
            <p:spPr>
              <a:xfrm>
                <a:off x="5866272" y="2749566"/>
                <a:ext cx="2368800" cy="4482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</m:sSub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,&lt;EOM&gt;:  </a:t>
                </a:r>
                <a14:m>
                  <m:oMath xmlns:m="http://schemas.openxmlformats.org/officeDocument/2006/math">
                    <m:r>
                      <a:rPr lang="fr-CH" sz="1300" b="0" i="1" smtClean="0">
                        <a:latin typeface="Cambria Math" panose="02040503050406030204" pitchFamily="18" charset="0"/>
                      </a:rPr>
                      <m:t>.5</m:t>
                    </m:r>
                  </m:oMath>
                </a14:m>
                <a:r>
                  <a:rPr lang="fr-CH" sz="1300" b="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en-US" sz="1300" dirty="0" smtClean="0">
                    <a:latin typeface="Consolas" panose="020B0609020204030204" pitchFamily="49" charset="0"/>
                  </a:rPr>
                  <a:t>,world</a:t>
                </a:r>
                <a:endParaRPr lang="en-US" sz="13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48" name="Rectangle 1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272" y="2749566"/>
                <a:ext cx="2368800" cy="44823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Rectangle 148"/>
              <p:cNvSpPr/>
              <p:nvPr/>
            </p:nvSpPr>
            <p:spPr>
              <a:xfrm>
                <a:off x="5866272" y="2334216"/>
                <a:ext cx="2368800" cy="4482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</m:sSub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,&lt;EOM&gt;: </a:t>
                </a:r>
                <a14:m>
                  <m:oMath xmlns:m="http://schemas.openxmlformats.org/officeDocument/2006/math">
                    <m:r>
                      <a:rPr lang="fr-CH" sz="1300" b="0" i="1" smtClean="0">
                        <a:latin typeface="Cambria Math" panose="02040503050406030204" pitchFamily="18" charset="0"/>
                      </a:rPr>
                      <m:t>1.0</m:t>
                    </m:r>
                  </m:oMath>
                </a14:m>
                <a:r>
                  <a:rPr lang="fr-CH" sz="1300" b="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en-US" sz="1300" dirty="0" smtClean="0">
                    <a:latin typeface="Consolas" panose="020B0609020204030204" pitchFamily="49" charset="0"/>
                  </a:rPr>
                  <a:t>,&lt;EOM&gt;</a:t>
                </a:r>
                <a:endParaRPr lang="en-US" sz="13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49" name="Rectangle 1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272" y="2334216"/>
                <a:ext cx="2368800" cy="44823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0" name="Rectangle à coins arrondis 169"/>
          <p:cNvSpPr/>
          <p:nvPr/>
        </p:nvSpPr>
        <p:spPr>
          <a:xfrm>
            <a:off x="6222846" y="1345317"/>
            <a:ext cx="1655652" cy="688339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STOP: all three words are </a:t>
            </a:r>
            <a:r>
              <a:rPr lang="fr-CH" sz="1300" dirty="0" smtClean="0">
                <a:latin typeface="Consolas" panose="020B0609020204030204" pitchFamily="49" charset="0"/>
              </a:rPr>
              <a:t>&lt;EOM&gt;</a:t>
            </a:r>
            <a:endParaRPr lang="en-US" sz="1300" dirty="0">
              <a:latin typeface="Consolas" panose="020B0609020204030204" pitchFamily="49" charset="0"/>
            </a:endParaRPr>
          </a:p>
        </p:txBody>
      </p:sp>
      <p:sp>
        <p:nvSpPr>
          <p:cNvPr id="171" name="Rectangle à coins arrondis 170"/>
          <p:cNvSpPr/>
          <p:nvPr/>
        </p:nvSpPr>
        <p:spPr>
          <a:xfrm>
            <a:off x="65661" y="6310132"/>
            <a:ext cx="3601382" cy="480099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i="1" dirty="0" smtClean="0"/>
              <a:t>state</a:t>
            </a:r>
            <a:r>
              <a:rPr lang="en-US" sz="1400" dirty="0" smtClean="0"/>
              <a:t>, </a:t>
            </a:r>
            <a:r>
              <a:rPr lang="en-US" sz="1300" dirty="0">
                <a:latin typeface="Consolas" panose="020B0609020204030204" pitchFamily="49" charset="0"/>
              </a:rPr>
              <a:t>word</a:t>
            </a:r>
            <a:r>
              <a:rPr lang="en-US" sz="1400" dirty="0" smtClean="0"/>
              <a:t>:       </a:t>
            </a:r>
            <a:r>
              <a:rPr lang="en-US" sz="1400" i="1" dirty="0" err="1" smtClean="0"/>
              <a:t>prob</a:t>
            </a:r>
            <a:r>
              <a:rPr lang="en-US" sz="1400" dirty="0" smtClean="0"/>
              <a:t>, </a:t>
            </a:r>
            <a:r>
              <a:rPr lang="en-US" sz="1400" i="1" dirty="0" err="1" smtClean="0"/>
              <a:t>prev_state</a:t>
            </a:r>
            <a:r>
              <a:rPr lang="en-US" sz="1400" dirty="0" smtClean="0"/>
              <a:t>, </a:t>
            </a:r>
            <a:r>
              <a:rPr lang="en-US" sz="1300" dirty="0" err="1" smtClean="0">
                <a:latin typeface="Consolas" panose="020B0609020204030204" pitchFamily="49" charset="0"/>
              </a:rPr>
              <a:t>prev_word</a:t>
            </a:r>
            <a:endParaRPr lang="en-US" sz="13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51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5" grpId="0" animBg="1"/>
      <p:bldP spid="26" grpId="0" animBg="1"/>
      <p:bldP spid="27" grpId="0" animBg="1"/>
      <p:bldP spid="69" grpId="0"/>
      <p:bldP spid="70" grpId="0"/>
      <p:bldP spid="71" grpId="0"/>
      <p:bldP spid="81" grpId="0"/>
      <p:bldP spid="82" grpId="0"/>
      <p:bldP spid="85" grpId="0"/>
      <p:bldP spid="94" grpId="0" animBg="1"/>
      <p:bldP spid="95" grpId="0" animBg="1"/>
      <p:bldP spid="96" grpId="0" animBg="1"/>
      <p:bldP spid="112" grpId="0" animBg="1"/>
      <p:bldP spid="128" grpId="0"/>
      <p:bldP spid="130" grpId="0" animBg="1"/>
      <p:bldP spid="147" grpId="0"/>
      <p:bldP spid="148" grpId="0"/>
      <p:bldP spid="149" grpId="0"/>
      <p:bldP spid="17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Connecteur en arc 38"/>
          <p:cNvCxnSpPr>
            <a:stCxn id="15" idx="3"/>
            <a:endCxn id="25" idx="2"/>
          </p:cNvCxnSpPr>
          <p:nvPr/>
        </p:nvCxnSpPr>
        <p:spPr>
          <a:xfrm>
            <a:off x="2366996" y="2775115"/>
            <a:ext cx="1604886" cy="3178128"/>
          </a:xfrm>
          <a:prstGeom prst="curvedConnector4">
            <a:avLst>
              <a:gd name="adj1" fmla="val 42794"/>
              <a:gd name="adj2" fmla="val 10719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3573" y="99583"/>
            <a:ext cx="7886700" cy="770702"/>
          </a:xfrm>
        </p:spPr>
        <p:txBody>
          <a:bodyPr>
            <a:normAutofit/>
          </a:bodyPr>
          <a:lstStyle/>
          <a:p>
            <a:r>
              <a:rPr lang="fr-CH" dirty="0" err="1" smtClean="0"/>
              <a:t>Beam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r>
              <a:rPr lang="fr-CH" dirty="0" smtClean="0"/>
              <a:t> – a </a:t>
            </a:r>
            <a:r>
              <a:rPr lang="fr-CH" dirty="0" err="1" smtClean="0"/>
              <a:t>walk</a:t>
            </a:r>
            <a:r>
              <a:rPr lang="fr-CH" dirty="0" smtClean="0"/>
              <a:t> </a:t>
            </a:r>
            <a:r>
              <a:rPr lang="fr-CH" dirty="0" err="1" smtClean="0"/>
              <a:t>through</a:t>
            </a:r>
            <a:endParaRPr lang="fr-CH" dirty="0"/>
          </a:p>
        </p:txBody>
      </p:sp>
      <p:sp>
        <p:nvSpPr>
          <p:cNvPr id="4" name="Rectangle 3"/>
          <p:cNvSpPr/>
          <p:nvPr/>
        </p:nvSpPr>
        <p:spPr>
          <a:xfrm>
            <a:off x="950850" y="4460305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5661" y="5637779"/>
                <a:ext cx="2232956" cy="44823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</a:t>
                </a:r>
                <a:r>
                  <a:rPr lang="en-US" sz="1300" dirty="0" smtClean="0">
                    <a:latin typeface="Consolas" panose="020B0609020204030204" pitchFamily="49" charset="0"/>
                  </a:rPr>
                  <a:t>&lt;BOM&gt;:</a:t>
                </a:r>
                <a14:m>
                  <m:oMath xmlns:m="http://schemas.openxmlformats.org/officeDocument/2006/math">
                    <m:r>
                      <a:rPr lang="fr-CH" sz="1300" b="0" i="1" smtClean="0">
                        <a:latin typeface="Cambria Math" panose="02040503050406030204" pitchFamily="18" charset="0"/>
                      </a:rPr>
                      <m:t>1.0</m:t>
                    </m:r>
                  </m:oMath>
                </a14:m>
                <a:r>
                  <a:rPr lang="fr-CH" sz="1300" b="0" dirty="0" smtClean="0"/>
                  <a:t>,- </a:t>
                </a:r>
                <a:r>
                  <a:rPr lang="en-US" sz="1300" dirty="0" smtClean="0">
                    <a:latin typeface="Consolas" panose="020B0609020204030204" pitchFamily="49" charset="0"/>
                  </a:rPr>
                  <a:t>,-</a:t>
                </a:r>
                <a:endParaRPr lang="en-US" sz="13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1" y="5637779"/>
                <a:ext cx="2232956" cy="4482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eur en arc 5"/>
          <p:cNvCxnSpPr>
            <a:stCxn id="14" idx="3"/>
            <a:endCxn id="27" idx="2"/>
          </p:cNvCxnSpPr>
          <p:nvPr/>
        </p:nvCxnSpPr>
        <p:spPr>
          <a:xfrm>
            <a:off x="2369711" y="3671585"/>
            <a:ext cx="945879" cy="2098966"/>
          </a:xfrm>
          <a:prstGeom prst="curvedConnector4">
            <a:avLst>
              <a:gd name="adj1" fmla="val 37774"/>
              <a:gd name="adj2" fmla="val 11089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1182139" y="5148795"/>
            <a:ext cx="1" cy="48898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-5433" y="3447467"/>
                <a:ext cx="2375144" cy="4482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,Hey:   </a:t>
                </a:r>
                <a14:m>
                  <m:oMath xmlns:m="http://schemas.openxmlformats.org/officeDocument/2006/math">
                    <m:r>
                      <a:rPr lang="fr-CH" sz="1300" b="0" i="1" smtClean="0">
                        <a:latin typeface="Cambria Math" panose="02040503050406030204" pitchFamily="18" charset="0"/>
                      </a:rPr>
                      <m:t>.10</m:t>
                    </m:r>
                  </m:oMath>
                </a14:m>
                <a:r>
                  <a:rPr lang="fr-CH" sz="1300" b="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US" sz="1300" dirty="0" smtClean="0">
                    <a:latin typeface="Consolas" panose="020B0609020204030204" pitchFamily="49" charset="0"/>
                  </a:rPr>
                  <a:t>,&lt;BOM&gt;</a:t>
                </a:r>
                <a:endParaRPr lang="en-US" sz="13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433" y="3447467"/>
                <a:ext cx="2375144" cy="4482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-2717" y="2550997"/>
                <a:ext cx="2369713" cy="4482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,Hello: </a:t>
                </a:r>
                <a14:m>
                  <m:oMath xmlns:m="http://schemas.openxmlformats.org/officeDocument/2006/math">
                    <m:r>
                      <a:rPr lang="fr-CH" sz="1300" b="0" i="1" smtClean="0">
                        <a:latin typeface="Cambria Math" panose="02040503050406030204" pitchFamily="18" charset="0"/>
                      </a:rPr>
                      <m:t>.15</m:t>
                    </m:r>
                  </m:oMath>
                </a14:m>
                <a:r>
                  <a:rPr lang="fr-CH" sz="1300" b="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US" sz="1300" dirty="0" smtClean="0">
                    <a:latin typeface="Consolas" panose="020B0609020204030204" pitchFamily="49" charset="0"/>
                  </a:rPr>
                  <a:t>,&lt;BOM&gt;</a:t>
                </a:r>
                <a:endParaRPr lang="en-US" sz="13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17" y="2550997"/>
                <a:ext cx="2369713" cy="4482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-6" y="2999232"/>
                <a:ext cx="2364291" cy="4482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,Hi:    </a:t>
                </a:r>
                <a14:m>
                  <m:oMath xmlns:m="http://schemas.openxmlformats.org/officeDocument/2006/math">
                    <m:r>
                      <a:rPr lang="fr-CH" sz="1300" b="0" i="1" smtClean="0">
                        <a:latin typeface="Cambria Math" panose="02040503050406030204" pitchFamily="18" charset="0"/>
                      </a:rPr>
                      <m:t>.10</m:t>
                    </m:r>
                  </m:oMath>
                </a14:m>
                <a:r>
                  <a:rPr lang="fr-CH" sz="1300" b="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US" sz="1300" dirty="0" smtClean="0">
                    <a:latin typeface="Consolas" panose="020B0609020204030204" pitchFamily="49" charset="0"/>
                  </a:rPr>
                  <a:t>,&lt;BOM&gt;</a:t>
                </a:r>
                <a:endParaRPr lang="en-US" sz="13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" y="2999232"/>
                <a:ext cx="2364291" cy="4482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eur droit avec flèche 18"/>
          <p:cNvCxnSpPr/>
          <p:nvPr/>
        </p:nvCxnSpPr>
        <p:spPr>
          <a:xfrm flipH="1" flipV="1">
            <a:off x="1182139" y="3895702"/>
            <a:ext cx="1" cy="56460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740592" y="5264753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412446" y="5173407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084300" y="5082061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Connecteur en arc 32"/>
          <p:cNvCxnSpPr>
            <a:stCxn id="16" idx="3"/>
            <a:endCxn id="26" idx="2"/>
          </p:cNvCxnSpPr>
          <p:nvPr/>
        </p:nvCxnSpPr>
        <p:spPr>
          <a:xfrm>
            <a:off x="2364285" y="3223350"/>
            <a:ext cx="1279451" cy="2638547"/>
          </a:xfrm>
          <a:prstGeom prst="curvedConnector4">
            <a:avLst>
              <a:gd name="adj1" fmla="val 40961"/>
              <a:gd name="adj2" fmla="val 10866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>
            <a:endCxn id="85" idx="2"/>
          </p:cNvCxnSpPr>
          <p:nvPr/>
        </p:nvCxnSpPr>
        <p:spPr>
          <a:xfrm flipV="1">
            <a:off x="3638308" y="3855808"/>
            <a:ext cx="0" cy="68514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2620060" y="2986445"/>
                <a:ext cx="2368800" cy="4482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fr-CH" sz="1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nsolas" panose="020B0609020204030204" pitchFamily="49" charset="0"/>
                  </a:rPr>
                  <a:t>,</a:t>
                </a:r>
                <a:r>
                  <a:rPr lang="fr-CH" sz="13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nsolas" panose="020B0609020204030204" pitchFamily="49" charset="0"/>
                  </a:rPr>
                  <a:t>there</a:t>
                </a:r>
                <a:r>
                  <a:rPr lang="fr-CH" sz="1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nsolas" panose="020B0609020204030204" pitchFamily="49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fr-CH" sz="13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.10</m:t>
                    </m:r>
                  </m:oMath>
                </a14:m>
                <a:r>
                  <a:rPr lang="fr-CH" sz="1300" b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en-US" sz="1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nsolas" panose="020B0609020204030204" pitchFamily="49" charset="0"/>
                  </a:rPr>
                  <a:t>,Hey</a:t>
                </a:r>
                <a:endParaRPr 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060" y="2986445"/>
                <a:ext cx="2368800" cy="4482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2620056" y="2089975"/>
                <a:ext cx="2368800" cy="4482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,&lt;EOM&gt;: </a:t>
                </a:r>
                <a14:m>
                  <m:oMath xmlns:m="http://schemas.openxmlformats.org/officeDocument/2006/math">
                    <m:r>
                      <a:rPr lang="fr-CH" sz="1300" b="0" i="1" smtClean="0">
                        <a:latin typeface="Cambria Math" panose="02040503050406030204" pitchFamily="18" charset="0"/>
                      </a:rPr>
                      <m:t>.09</m:t>
                    </m:r>
                  </m:oMath>
                </a14:m>
                <a:r>
                  <a:rPr lang="fr-CH" sz="1300" b="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,Hello</a:t>
                </a:r>
                <a:endParaRPr lang="en-US" sz="13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056" y="2089975"/>
                <a:ext cx="2368800" cy="4482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2620055" y="2538210"/>
                <a:ext cx="2368800" cy="4482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fr-CH" sz="1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nsolas" panose="020B0609020204030204" pitchFamily="49" charset="0"/>
                  </a:rPr>
                  <a:t>,</a:t>
                </a:r>
                <a:r>
                  <a:rPr lang="fr-CH" sz="13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nsolas" panose="020B0609020204030204" pitchFamily="49" charset="0"/>
                  </a:rPr>
                  <a:t>there</a:t>
                </a:r>
                <a:r>
                  <a:rPr lang="fr-CH" sz="1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nsolas" panose="020B0609020204030204" pitchFamily="49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fr-CH" sz="13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.10</m:t>
                    </m:r>
                  </m:oMath>
                </a14:m>
                <a:r>
                  <a:rPr lang="fr-CH" sz="1300" b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en-US" sz="1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nsolas" panose="020B0609020204030204" pitchFamily="49" charset="0"/>
                  </a:rPr>
                  <a:t>,Hello</a:t>
                </a:r>
                <a:endParaRPr 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055" y="2538210"/>
                <a:ext cx="2368800" cy="4482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2620054" y="1635961"/>
                <a:ext cx="2368800" cy="4482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,world:    </a:t>
                </a:r>
                <a14:m>
                  <m:oMath xmlns:m="http://schemas.openxmlformats.org/officeDocument/2006/math">
                    <m:r>
                      <a:rPr lang="fr-CH" sz="1300" b="0" i="1" smtClean="0">
                        <a:latin typeface="Cambria Math" panose="02040503050406030204" pitchFamily="18" charset="0"/>
                      </a:rPr>
                      <m:t>.11</m:t>
                    </m:r>
                  </m:oMath>
                </a14:m>
                <a:r>
                  <a:rPr lang="fr-CH" sz="1300" b="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,Hi</a:t>
                </a:r>
                <a:endParaRPr lang="en-US" sz="13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054" y="1635961"/>
                <a:ext cx="2368800" cy="4482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2620054" y="1220611"/>
                <a:ext cx="2368800" cy="4482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,world: </a:t>
                </a:r>
                <a14:m>
                  <m:oMath xmlns:m="http://schemas.openxmlformats.org/officeDocument/2006/math">
                    <m:r>
                      <a:rPr lang="fr-CH" sz="1300" b="0" i="1" smtClean="0">
                        <a:latin typeface="Cambria Math" panose="02040503050406030204" pitchFamily="18" charset="0"/>
                      </a:rPr>
                      <m:t>.12</m:t>
                    </m:r>
                  </m:oMath>
                </a14:m>
                <a:r>
                  <a:rPr lang="fr-CH" sz="1300" b="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,Hello</a:t>
                </a:r>
                <a:endParaRPr lang="en-US" sz="13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054" y="1220611"/>
                <a:ext cx="2368800" cy="44823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84"/>
          <p:cNvSpPr/>
          <p:nvPr/>
        </p:nvSpPr>
        <p:spPr>
          <a:xfrm>
            <a:off x="2614634" y="3407573"/>
            <a:ext cx="2047348" cy="44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...</a:t>
            </a:r>
            <a:endParaRPr lang="en-US" sz="1400" dirty="0">
              <a:latin typeface="Consolas" panose="020B0609020204030204" pitchFamily="49" charset="0"/>
            </a:endParaRPr>
          </a:p>
        </p:txBody>
      </p:sp>
      <p:cxnSp>
        <p:nvCxnSpPr>
          <p:cNvPr id="92" name="Connecteur en arc 91"/>
          <p:cNvCxnSpPr>
            <a:stCxn id="82" idx="3"/>
            <a:endCxn id="94" idx="2"/>
          </p:cNvCxnSpPr>
          <p:nvPr/>
        </p:nvCxnSpPr>
        <p:spPr>
          <a:xfrm>
            <a:off x="4988854" y="1444729"/>
            <a:ext cx="2146718" cy="4504113"/>
          </a:xfrm>
          <a:prstGeom prst="curvedConnector4">
            <a:avLst>
              <a:gd name="adj1" fmla="val 44613"/>
              <a:gd name="adj2" fmla="val 10507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Connecteur en arc 92"/>
          <p:cNvCxnSpPr>
            <a:stCxn id="70" idx="3"/>
            <a:endCxn id="96" idx="2"/>
          </p:cNvCxnSpPr>
          <p:nvPr/>
        </p:nvCxnSpPr>
        <p:spPr>
          <a:xfrm>
            <a:off x="4988856" y="2314093"/>
            <a:ext cx="1512987" cy="3452057"/>
          </a:xfrm>
          <a:prstGeom prst="curvedConnector4">
            <a:avLst>
              <a:gd name="adj1" fmla="val 42356"/>
              <a:gd name="adj2" fmla="val 106622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6904282" y="5260352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6588093" y="5169006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6270553" y="5077660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7" name="Connecteur en arc 96"/>
          <p:cNvCxnSpPr>
            <a:stCxn id="81" idx="3"/>
            <a:endCxn id="95" idx="2"/>
          </p:cNvCxnSpPr>
          <p:nvPr/>
        </p:nvCxnSpPr>
        <p:spPr>
          <a:xfrm>
            <a:off x="4988854" y="1860079"/>
            <a:ext cx="1830529" cy="3997417"/>
          </a:xfrm>
          <a:prstGeom prst="curvedConnector4">
            <a:avLst>
              <a:gd name="adj1" fmla="val 43682"/>
              <a:gd name="adj2" fmla="val 10571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Rectangle à coins arrondis 105"/>
          <p:cNvSpPr/>
          <p:nvPr/>
        </p:nvSpPr>
        <p:spPr>
          <a:xfrm>
            <a:off x="164590" y="866320"/>
            <a:ext cx="1244621" cy="68849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Beam size: 3</a:t>
            </a:r>
            <a:endParaRPr lang="en-US" dirty="0"/>
          </a:p>
        </p:txBody>
      </p:sp>
      <p:sp>
        <p:nvSpPr>
          <p:cNvPr id="112" name="Accolade fermante 111"/>
          <p:cNvSpPr/>
          <p:nvPr/>
        </p:nvSpPr>
        <p:spPr>
          <a:xfrm rot="16200000">
            <a:off x="3557340" y="4245444"/>
            <a:ext cx="172790" cy="1118871"/>
          </a:xfrm>
          <a:prstGeom prst="rightBrace">
            <a:avLst>
              <a:gd name="adj1" fmla="val 40810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22" name="Connecteur droit avec flèche 121"/>
          <p:cNvCxnSpPr/>
          <p:nvPr/>
        </p:nvCxnSpPr>
        <p:spPr>
          <a:xfrm flipV="1">
            <a:off x="6819382" y="3854451"/>
            <a:ext cx="0" cy="68514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6006596" y="3484017"/>
            <a:ext cx="2047348" cy="44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...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30" name="Accolade fermante 129"/>
          <p:cNvSpPr/>
          <p:nvPr/>
        </p:nvSpPr>
        <p:spPr>
          <a:xfrm rot="16200000">
            <a:off x="6732987" y="4244087"/>
            <a:ext cx="172790" cy="1118871"/>
          </a:xfrm>
          <a:prstGeom prst="rightBrace">
            <a:avLst>
              <a:gd name="adj1" fmla="val 40810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Rectangle 146"/>
              <p:cNvSpPr/>
              <p:nvPr/>
            </p:nvSpPr>
            <p:spPr>
              <a:xfrm>
                <a:off x="5866274" y="3203580"/>
                <a:ext cx="2368800" cy="4482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</m:sSub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,&lt;EOM&gt;:  </a:t>
                </a:r>
                <a14:m>
                  <m:oMath xmlns:m="http://schemas.openxmlformats.org/officeDocument/2006/math">
                    <m:r>
                      <a:rPr lang="fr-CH" sz="1300" b="0" i="1" smtClean="0">
                        <a:latin typeface="Cambria Math" panose="02040503050406030204" pitchFamily="18" charset="0"/>
                      </a:rPr>
                      <m:t>.5</m:t>
                    </m:r>
                  </m:oMath>
                </a14:m>
                <a:r>
                  <a:rPr lang="fr-CH" sz="1300" b="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en-US" sz="1300" dirty="0" smtClean="0">
                    <a:latin typeface="Consolas" panose="020B0609020204030204" pitchFamily="49" charset="0"/>
                  </a:rPr>
                  <a:t>,world</a:t>
                </a:r>
                <a:endParaRPr lang="en-US" sz="13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47" name="Rectangle 1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274" y="3203580"/>
                <a:ext cx="2368800" cy="44823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47"/>
              <p:cNvSpPr/>
              <p:nvPr/>
            </p:nvSpPr>
            <p:spPr>
              <a:xfrm>
                <a:off x="5866272" y="2749566"/>
                <a:ext cx="2368800" cy="4482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</m:sSub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,&lt;EOM&gt;:  </a:t>
                </a:r>
                <a14:m>
                  <m:oMath xmlns:m="http://schemas.openxmlformats.org/officeDocument/2006/math">
                    <m:r>
                      <a:rPr lang="fr-CH" sz="1300" b="0" i="1" smtClean="0">
                        <a:latin typeface="Cambria Math" panose="02040503050406030204" pitchFamily="18" charset="0"/>
                      </a:rPr>
                      <m:t>.5</m:t>
                    </m:r>
                  </m:oMath>
                </a14:m>
                <a:r>
                  <a:rPr lang="fr-CH" sz="1300" b="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en-US" sz="1300" dirty="0" smtClean="0">
                    <a:latin typeface="Consolas" panose="020B0609020204030204" pitchFamily="49" charset="0"/>
                  </a:rPr>
                  <a:t>,world</a:t>
                </a:r>
                <a:endParaRPr lang="en-US" sz="13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48" name="Rectangle 1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272" y="2749566"/>
                <a:ext cx="2368800" cy="44823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Rectangle 148"/>
              <p:cNvSpPr/>
              <p:nvPr/>
            </p:nvSpPr>
            <p:spPr>
              <a:xfrm>
                <a:off x="5866272" y="2334216"/>
                <a:ext cx="2368800" cy="4482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</m:sSub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,&lt;EOM&gt;: </a:t>
                </a:r>
                <a14:m>
                  <m:oMath xmlns:m="http://schemas.openxmlformats.org/officeDocument/2006/math">
                    <m:r>
                      <a:rPr lang="fr-CH" sz="1300" b="0" i="1" smtClean="0">
                        <a:latin typeface="Cambria Math" panose="02040503050406030204" pitchFamily="18" charset="0"/>
                      </a:rPr>
                      <m:t>1.0</m:t>
                    </m:r>
                  </m:oMath>
                </a14:m>
                <a:r>
                  <a:rPr lang="fr-CH" sz="1300" b="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,&lt;EOM</a:t>
                </a:r>
                <a:r>
                  <a:rPr lang="en-US" sz="1300" dirty="0" smtClean="0">
                    <a:latin typeface="Consolas" panose="020B0609020204030204" pitchFamily="49" charset="0"/>
                  </a:rPr>
                  <a:t>&gt;</a:t>
                </a:r>
                <a:endParaRPr lang="en-US" sz="13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49" name="Rectangle 1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272" y="2334216"/>
                <a:ext cx="2368800" cy="44823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9" name="Rectangle à coins arrondis 168"/>
          <p:cNvSpPr/>
          <p:nvPr/>
        </p:nvSpPr>
        <p:spPr>
          <a:xfrm>
            <a:off x="36926" y="6335153"/>
            <a:ext cx="3601382" cy="480099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i="1" dirty="0" smtClean="0"/>
              <a:t>state</a:t>
            </a:r>
            <a:r>
              <a:rPr lang="en-US" sz="1400" dirty="0" smtClean="0"/>
              <a:t>, </a:t>
            </a:r>
            <a:r>
              <a:rPr lang="en-US" sz="1300" dirty="0">
                <a:latin typeface="Consolas" panose="020B0609020204030204" pitchFamily="49" charset="0"/>
              </a:rPr>
              <a:t>word</a:t>
            </a:r>
            <a:r>
              <a:rPr lang="en-US" sz="1400" dirty="0" smtClean="0"/>
              <a:t>:       </a:t>
            </a:r>
            <a:r>
              <a:rPr lang="en-US" sz="1400" i="1" dirty="0" err="1" smtClean="0"/>
              <a:t>prob</a:t>
            </a:r>
            <a:r>
              <a:rPr lang="en-US" sz="1400" dirty="0" smtClean="0"/>
              <a:t>, </a:t>
            </a:r>
            <a:r>
              <a:rPr lang="en-US" sz="1400" i="1" dirty="0" err="1" smtClean="0"/>
              <a:t>prev_state</a:t>
            </a:r>
            <a:r>
              <a:rPr lang="en-US" sz="1400" dirty="0" smtClean="0"/>
              <a:t>, </a:t>
            </a:r>
            <a:r>
              <a:rPr lang="en-US" sz="1300" dirty="0" err="1" smtClean="0">
                <a:latin typeface="Consolas" panose="020B0609020204030204" pitchFamily="49" charset="0"/>
              </a:rPr>
              <a:t>prev_word</a:t>
            </a:r>
            <a:endParaRPr lang="en-US" sz="1300" dirty="0">
              <a:latin typeface="Consolas" panose="020B0609020204030204" pitchFamily="49" charset="0"/>
            </a:endParaRPr>
          </a:p>
        </p:txBody>
      </p:sp>
      <p:sp>
        <p:nvSpPr>
          <p:cNvPr id="170" name="Rectangle à coins arrondis 169"/>
          <p:cNvSpPr/>
          <p:nvPr/>
        </p:nvSpPr>
        <p:spPr>
          <a:xfrm>
            <a:off x="7324718" y="823399"/>
            <a:ext cx="1655652" cy="688339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 dirty="0" err="1" smtClean="0"/>
              <a:t>Backtracking</a:t>
            </a:r>
            <a:endParaRPr lang="en-US" sz="1300" dirty="0">
              <a:latin typeface="Consolas" panose="020B0609020204030204" pitchFamily="49" charset="0"/>
            </a:endParaRPr>
          </a:p>
        </p:txBody>
      </p:sp>
      <p:cxnSp>
        <p:nvCxnSpPr>
          <p:cNvPr id="40" name="Connecteur droit avec flèche 39"/>
          <p:cNvCxnSpPr>
            <a:stCxn id="149" idx="1"/>
            <a:endCxn id="70" idx="3"/>
          </p:cNvCxnSpPr>
          <p:nvPr/>
        </p:nvCxnSpPr>
        <p:spPr>
          <a:xfrm flipH="1" flipV="1">
            <a:off x="4988856" y="2314093"/>
            <a:ext cx="877416" cy="2442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stCxn id="70" idx="1"/>
            <a:endCxn id="15" idx="3"/>
          </p:cNvCxnSpPr>
          <p:nvPr/>
        </p:nvCxnSpPr>
        <p:spPr>
          <a:xfrm flipH="1">
            <a:off x="2366996" y="2314093"/>
            <a:ext cx="253060" cy="4610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7212169" y="2379132"/>
            <a:ext cx="392898" cy="40331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1" name="Ellipse 50"/>
          <p:cNvSpPr/>
          <p:nvPr/>
        </p:nvSpPr>
        <p:spPr>
          <a:xfrm>
            <a:off x="3971881" y="2112433"/>
            <a:ext cx="392898" cy="40331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3" name="Ellipse 52"/>
          <p:cNvSpPr/>
          <p:nvPr/>
        </p:nvSpPr>
        <p:spPr>
          <a:xfrm>
            <a:off x="2686344" y="2121138"/>
            <a:ext cx="392898" cy="40331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4" name="Ellipse 53"/>
          <p:cNvSpPr/>
          <p:nvPr/>
        </p:nvSpPr>
        <p:spPr>
          <a:xfrm>
            <a:off x="60650" y="2560667"/>
            <a:ext cx="392898" cy="40331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5" name="Ellipse 54"/>
          <p:cNvSpPr/>
          <p:nvPr/>
        </p:nvSpPr>
        <p:spPr>
          <a:xfrm>
            <a:off x="1338941" y="2570364"/>
            <a:ext cx="392898" cy="40331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56" name="Connecteur droit avec flèche 55"/>
          <p:cNvCxnSpPr/>
          <p:nvPr/>
        </p:nvCxnSpPr>
        <p:spPr>
          <a:xfrm>
            <a:off x="822901" y="2999232"/>
            <a:ext cx="106174" cy="26385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à coins arrondis 60"/>
              <p:cNvSpPr/>
              <p:nvPr/>
            </p:nvSpPr>
            <p:spPr>
              <a:xfrm>
                <a:off x="4242026" y="6272846"/>
                <a:ext cx="4470531" cy="466033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fr-CH" sz="13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CH" sz="1300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fr-CH" sz="1300" b="0" dirty="0" smtClean="0"/>
                  <a:t>&lt;BOM&gt; Hello &lt;EOM&gt; &lt;EOM&gt; </a:t>
                </a:r>
                <a14:m>
                  <m:oMath xmlns:m="http://schemas.openxmlformats.org/officeDocument/2006/math">
                    <m:r>
                      <a:rPr lang="fr-CH" sz="1300" b="0" i="1" smtClean="0">
                        <a:latin typeface="Cambria Math" panose="02040503050406030204" pitchFamily="18" charset="0"/>
                      </a:rPr>
                      <m:t>)=1</m:t>
                    </m:r>
                    <m:r>
                      <a:rPr lang="fr-CH" sz="1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∙.09∙.15=.0135</m:t>
                    </m:r>
                  </m:oMath>
                </a14:m>
                <a:endParaRPr lang="en-US" sz="13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61" name="Rectangle à coins arrondis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026" y="6272846"/>
                <a:ext cx="4470531" cy="466033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Ellipse 61"/>
          <p:cNvSpPr/>
          <p:nvPr/>
        </p:nvSpPr>
        <p:spPr>
          <a:xfrm>
            <a:off x="5912497" y="2362690"/>
            <a:ext cx="392898" cy="40331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8639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1" grpId="0" animBg="1"/>
      <p:bldP spid="53" grpId="0" animBg="1"/>
      <p:bldP spid="54" grpId="0" animBg="1"/>
      <p:bldP spid="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Outline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749079"/>
          </a:xfrm>
        </p:spPr>
        <p:txBody>
          <a:bodyPr>
            <a:normAutofit/>
          </a:bodyPr>
          <a:lstStyle/>
          <a:p>
            <a:r>
              <a:rPr lang="en-US" dirty="0" smtClean="0"/>
              <a:t>Decoding from RNNs:</a:t>
            </a:r>
          </a:p>
          <a:p>
            <a:pPr lvl="1"/>
            <a:r>
              <a:rPr lang="en-US" dirty="0" smtClean="0"/>
              <a:t>Greedy decoding (in HW5)</a:t>
            </a:r>
          </a:p>
          <a:p>
            <a:pPr lvl="1"/>
            <a:r>
              <a:rPr lang="en-US" dirty="0" smtClean="0"/>
              <a:t>How to sample from a probability distribution</a:t>
            </a:r>
          </a:p>
          <a:p>
            <a:pPr lvl="1"/>
            <a:r>
              <a:rPr lang="en-US" dirty="0" smtClean="0"/>
              <a:t>Beam search on RNNs</a:t>
            </a:r>
          </a:p>
          <a:p>
            <a:r>
              <a:rPr lang="en-US" dirty="0" smtClean="0"/>
              <a:t>Applications of decoding/MT ideas in non-MT domains:</a:t>
            </a:r>
          </a:p>
          <a:p>
            <a:pPr lvl="1"/>
            <a:r>
              <a:rPr lang="en-US" dirty="0" smtClean="0"/>
              <a:t>Stylistic paraphrasing </a:t>
            </a:r>
          </a:p>
          <a:p>
            <a:pPr lvl="1"/>
            <a:r>
              <a:rPr lang="en-US" dirty="0" smtClean="0"/>
              <a:t>Twitter Conversation</a:t>
            </a:r>
          </a:p>
        </p:txBody>
      </p:sp>
    </p:spTree>
    <p:extLst>
      <p:ext uri="{BB962C8B-B14F-4D97-AF65-F5344CB8AC3E}">
        <p14:creationId xmlns:p14="http://schemas.microsoft.com/office/powerpoint/2010/main" val="99201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Connecteur en arc 38"/>
          <p:cNvCxnSpPr>
            <a:stCxn id="15" idx="3"/>
            <a:endCxn id="25" idx="2"/>
          </p:cNvCxnSpPr>
          <p:nvPr/>
        </p:nvCxnSpPr>
        <p:spPr>
          <a:xfrm>
            <a:off x="2366996" y="2775115"/>
            <a:ext cx="1604886" cy="3178128"/>
          </a:xfrm>
          <a:prstGeom prst="curvedConnector4">
            <a:avLst>
              <a:gd name="adj1" fmla="val 42794"/>
              <a:gd name="adj2" fmla="val 10719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3573" y="99583"/>
            <a:ext cx="7886700" cy="770702"/>
          </a:xfrm>
        </p:spPr>
        <p:txBody>
          <a:bodyPr>
            <a:normAutofit/>
          </a:bodyPr>
          <a:lstStyle/>
          <a:p>
            <a:r>
              <a:rPr lang="fr-CH" dirty="0" err="1" smtClean="0"/>
              <a:t>Beam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r>
              <a:rPr lang="fr-CH" dirty="0" smtClean="0"/>
              <a:t> – a </a:t>
            </a:r>
            <a:r>
              <a:rPr lang="fr-CH" dirty="0" err="1" smtClean="0"/>
              <a:t>walk</a:t>
            </a:r>
            <a:r>
              <a:rPr lang="fr-CH" dirty="0" smtClean="0"/>
              <a:t> </a:t>
            </a:r>
            <a:r>
              <a:rPr lang="fr-CH" dirty="0" err="1" smtClean="0"/>
              <a:t>through</a:t>
            </a:r>
            <a:endParaRPr lang="fr-CH" dirty="0"/>
          </a:p>
        </p:txBody>
      </p:sp>
      <p:sp>
        <p:nvSpPr>
          <p:cNvPr id="4" name="Rectangle 3"/>
          <p:cNvSpPr/>
          <p:nvPr/>
        </p:nvSpPr>
        <p:spPr>
          <a:xfrm>
            <a:off x="950850" y="4460305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5661" y="5637779"/>
                <a:ext cx="2232956" cy="44823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</a:t>
                </a:r>
                <a:r>
                  <a:rPr lang="en-US" sz="1300" dirty="0" smtClean="0">
                    <a:latin typeface="Consolas" panose="020B0609020204030204" pitchFamily="49" charset="0"/>
                  </a:rPr>
                  <a:t>&lt;BOM&gt;:</a:t>
                </a:r>
                <a14:m>
                  <m:oMath xmlns:m="http://schemas.openxmlformats.org/officeDocument/2006/math">
                    <m:r>
                      <a:rPr lang="fr-CH" sz="1300" b="0" i="1" smtClean="0">
                        <a:latin typeface="Cambria Math" panose="02040503050406030204" pitchFamily="18" charset="0"/>
                      </a:rPr>
                      <m:t>1.0</m:t>
                    </m:r>
                  </m:oMath>
                </a14:m>
                <a:r>
                  <a:rPr lang="fr-CH" sz="1300" b="0" dirty="0" smtClean="0"/>
                  <a:t>,- </a:t>
                </a:r>
                <a:r>
                  <a:rPr lang="en-US" sz="1300" dirty="0" smtClean="0">
                    <a:latin typeface="Consolas" panose="020B0609020204030204" pitchFamily="49" charset="0"/>
                  </a:rPr>
                  <a:t>,-</a:t>
                </a:r>
                <a:endParaRPr lang="en-US" sz="13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1" y="5637779"/>
                <a:ext cx="2232956" cy="4482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eur en arc 5"/>
          <p:cNvCxnSpPr>
            <a:stCxn id="14" idx="3"/>
            <a:endCxn id="27" idx="2"/>
          </p:cNvCxnSpPr>
          <p:nvPr/>
        </p:nvCxnSpPr>
        <p:spPr>
          <a:xfrm>
            <a:off x="2369711" y="3671585"/>
            <a:ext cx="945879" cy="2098966"/>
          </a:xfrm>
          <a:prstGeom prst="curvedConnector4">
            <a:avLst>
              <a:gd name="adj1" fmla="val 37774"/>
              <a:gd name="adj2" fmla="val 11089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1182139" y="5148795"/>
            <a:ext cx="1" cy="48898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-5433" y="3447467"/>
                <a:ext cx="2375144" cy="4482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,Hey:   </a:t>
                </a:r>
                <a14:m>
                  <m:oMath xmlns:m="http://schemas.openxmlformats.org/officeDocument/2006/math">
                    <m:r>
                      <a:rPr lang="fr-CH" sz="1300" b="0" i="1" smtClean="0">
                        <a:latin typeface="Cambria Math" panose="02040503050406030204" pitchFamily="18" charset="0"/>
                      </a:rPr>
                      <m:t>.10</m:t>
                    </m:r>
                  </m:oMath>
                </a14:m>
                <a:r>
                  <a:rPr lang="fr-CH" sz="1300" b="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US" sz="1300" dirty="0" smtClean="0">
                    <a:latin typeface="Consolas" panose="020B0609020204030204" pitchFamily="49" charset="0"/>
                  </a:rPr>
                  <a:t>,&lt;BOM&gt;</a:t>
                </a:r>
                <a:endParaRPr lang="en-US" sz="13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433" y="3447467"/>
                <a:ext cx="2375144" cy="4482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-2717" y="2550997"/>
                <a:ext cx="2369713" cy="4482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,Hello: </a:t>
                </a:r>
                <a14:m>
                  <m:oMath xmlns:m="http://schemas.openxmlformats.org/officeDocument/2006/math">
                    <m:r>
                      <a:rPr lang="fr-CH" sz="1300" b="0" i="1" smtClean="0">
                        <a:latin typeface="Cambria Math" panose="02040503050406030204" pitchFamily="18" charset="0"/>
                      </a:rPr>
                      <m:t>.15</m:t>
                    </m:r>
                  </m:oMath>
                </a14:m>
                <a:r>
                  <a:rPr lang="fr-CH" sz="1300" b="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US" sz="1300" dirty="0" smtClean="0">
                    <a:latin typeface="Consolas" panose="020B0609020204030204" pitchFamily="49" charset="0"/>
                  </a:rPr>
                  <a:t>,&lt;BOM&gt;</a:t>
                </a:r>
                <a:endParaRPr lang="en-US" sz="13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17" y="2550997"/>
                <a:ext cx="2369713" cy="4482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-6" y="2999232"/>
                <a:ext cx="2364291" cy="4482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,Hi:    </a:t>
                </a:r>
                <a14:m>
                  <m:oMath xmlns:m="http://schemas.openxmlformats.org/officeDocument/2006/math">
                    <m:r>
                      <a:rPr lang="fr-CH" sz="1300" b="0" i="1" smtClean="0">
                        <a:latin typeface="Cambria Math" panose="02040503050406030204" pitchFamily="18" charset="0"/>
                      </a:rPr>
                      <m:t>.10</m:t>
                    </m:r>
                  </m:oMath>
                </a14:m>
                <a:r>
                  <a:rPr lang="fr-CH" sz="1300" b="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US" sz="1300" dirty="0" smtClean="0">
                    <a:latin typeface="Consolas" panose="020B0609020204030204" pitchFamily="49" charset="0"/>
                  </a:rPr>
                  <a:t>,&lt;BOM&gt;</a:t>
                </a:r>
                <a:endParaRPr lang="en-US" sz="13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" y="2999232"/>
                <a:ext cx="2364291" cy="4482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eur droit avec flèche 18"/>
          <p:cNvCxnSpPr/>
          <p:nvPr/>
        </p:nvCxnSpPr>
        <p:spPr>
          <a:xfrm flipH="1" flipV="1">
            <a:off x="1182139" y="3895702"/>
            <a:ext cx="1" cy="56460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740592" y="5264753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412446" y="5173407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084300" y="5082061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Connecteur en arc 32"/>
          <p:cNvCxnSpPr>
            <a:stCxn id="16" idx="3"/>
            <a:endCxn id="26" idx="2"/>
          </p:cNvCxnSpPr>
          <p:nvPr/>
        </p:nvCxnSpPr>
        <p:spPr>
          <a:xfrm>
            <a:off x="2364285" y="3223350"/>
            <a:ext cx="1279451" cy="2638547"/>
          </a:xfrm>
          <a:prstGeom prst="curvedConnector4">
            <a:avLst>
              <a:gd name="adj1" fmla="val 40961"/>
              <a:gd name="adj2" fmla="val 10866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>
            <a:endCxn id="85" idx="2"/>
          </p:cNvCxnSpPr>
          <p:nvPr/>
        </p:nvCxnSpPr>
        <p:spPr>
          <a:xfrm flipV="1">
            <a:off x="3638308" y="3855808"/>
            <a:ext cx="0" cy="68514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2620060" y="2986445"/>
                <a:ext cx="2368800" cy="4482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fr-CH" sz="1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nsolas" panose="020B0609020204030204" pitchFamily="49" charset="0"/>
                  </a:rPr>
                  <a:t>,</a:t>
                </a:r>
                <a:r>
                  <a:rPr lang="fr-CH" sz="13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nsolas" panose="020B0609020204030204" pitchFamily="49" charset="0"/>
                  </a:rPr>
                  <a:t>there</a:t>
                </a:r>
                <a:r>
                  <a:rPr lang="fr-CH" sz="1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nsolas" panose="020B0609020204030204" pitchFamily="49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fr-CH" sz="13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.10</m:t>
                    </m:r>
                  </m:oMath>
                </a14:m>
                <a:r>
                  <a:rPr lang="fr-CH" sz="1300" b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en-US" sz="1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nsolas" panose="020B0609020204030204" pitchFamily="49" charset="0"/>
                  </a:rPr>
                  <a:t>,Hey</a:t>
                </a:r>
                <a:endParaRPr 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060" y="2986445"/>
                <a:ext cx="2368800" cy="4482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2620056" y="2089975"/>
                <a:ext cx="2368800" cy="4482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,&lt;EOM&gt;: </a:t>
                </a:r>
                <a14:m>
                  <m:oMath xmlns:m="http://schemas.openxmlformats.org/officeDocument/2006/math">
                    <m:r>
                      <a:rPr lang="fr-CH" sz="1300" b="0" i="1" smtClean="0">
                        <a:latin typeface="Cambria Math" panose="02040503050406030204" pitchFamily="18" charset="0"/>
                      </a:rPr>
                      <m:t>.09</m:t>
                    </m:r>
                  </m:oMath>
                </a14:m>
                <a:r>
                  <a:rPr lang="fr-CH" sz="1300" b="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,Hello</a:t>
                </a:r>
                <a:endParaRPr lang="en-US" sz="13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056" y="2089975"/>
                <a:ext cx="2368800" cy="4482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2620055" y="2538210"/>
                <a:ext cx="2368800" cy="4482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fr-CH" sz="1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nsolas" panose="020B0609020204030204" pitchFamily="49" charset="0"/>
                  </a:rPr>
                  <a:t>,</a:t>
                </a:r>
                <a:r>
                  <a:rPr lang="fr-CH" sz="13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nsolas" panose="020B0609020204030204" pitchFamily="49" charset="0"/>
                  </a:rPr>
                  <a:t>there</a:t>
                </a:r>
                <a:r>
                  <a:rPr lang="fr-CH" sz="1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nsolas" panose="020B0609020204030204" pitchFamily="49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fr-CH" sz="13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.10</m:t>
                    </m:r>
                  </m:oMath>
                </a14:m>
                <a:r>
                  <a:rPr lang="fr-CH" sz="1300" b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en-US" sz="1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nsolas" panose="020B0609020204030204" pitchFamily="49" charset="0"/>
                  </a:rPr>
                  <a:t>,Hello</a:t>
                </a:r>
                <a:endParaRPr 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055" y="2538210"/>
                <a:ext cx="2368800" cy="4482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2620054" y="1635961"/>
                <a:ext cx="2368800" cy="4482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,world:    </a:t>
                </a:r>
                <a14:m>
                  <m:oMath xmlns:m="http://schemas.openxmlformats.org/officeDocument/2006/math">
                    <m:r>
                      <a:rPr lang="fr-CH" sz="1300" b="0" i="1" smtClean="0">
                        <a:latin typeface="Cambria Math" panose="02040503050406030204" pitchFamily="18" charset="0"/>
                      </a:rPr>
                      <m:t>.11</m:t>
                    </m:r>
                  </m:oMath>
                </a14:m>
                <a:r>
                  <a:rPr lang="fr-CH" sz="1300" b="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,Hi</a:t>
                </a:r>
                <a:endParaRPr lang="en-US" sz="13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054" y="1635961"/>
                <a:ext cx="2368800" cy="4482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2620054" y="1220611"/>
                <a:ext cx="2368800" cy="4482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,world: </a:t>
                </a:r>
                <a14:m>
                  <m:oMath xmlns:m="http://schemas.openxmlformats.org/officeDocument/2006/math">
                    <m:r>
                      <a:rPr lang="fr-CH" sz="1300" b="0" i="1" smtClean="0">
                        <a:latin typeface="Cambria Math" panose="02040503050406030204" pitchFamily="18" charset="0"/>
                      </a:rPr>
                      <m:t>.12</m:t>
                    </m:r>
                  </m:oMath>
                </a14:m>
                <a:r>
                  <a:rPr lang="fr-CH" sz="1300" b="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,Hello</a:t>
                </a:r>
                <a:endParaRPr lang="en-US" sz="13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054" y="1220611"/>
                <a:ext cx="2368800" cy="4482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84"/>
          <p:cNvSpPr/>
          <p:nvPr/>
        </p:nvSpPr>
        <p:spPr>
          <a:xfrm>
            <a:off x="2614634" y="3407573"/>
            <a:ext cx="2047348" cy="44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...</a:t>
            </a:r>
            <a:endParaRPr lang="en-US" sz="1400" dirty="0">
              <a:latin typeface="Consolas" panose="020B0609020204030204" pitchFamily="49" charset="0"/>
            </a:endParaRPr>
          </a:p>
        </p:txBody>
      </p:sp>
      <p:cxnSp>
        <p:nvCxnSpPr>
          <p:cNvPr id="92" name="Connecteur en arc 91"/>
          <p:cNvCxnSpPr>
            <a:stCxn id="82" idx="3"/>
            <a:endCxn id="94" idx="2"/>
          </p:cNvCxnSpPr>
          <p:nvPr/>
        </p:nvCxnSpPr>
        <p:spPr>
          <a:xfrm>
            <a:off x="4988854" y="1444729"/>
            <a:ext cx="2146718" cy="4504113"/>
          </a:xfrm>
          <a:prstGeom prst="curvedConnector4">
            <a:avLst>
              <a:gd name="adj1" fmla="val 44613"/>
              <a:gd name="adj2" fmla="val 10507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Connecteur en arc 92"/>
          <p:cNvCxnSpPr>
            <a:stCxn id="70" idx="3"/>
            <a:endCxn id="96" idx="2"/>
          </p:cNvCxnSpPr>
          <p:nvPr/>
        </p:nvCxnSpPr>
        <p:spPr>
          <a:xfrm>
            <a:off x="4988856" y="2314093"/>
            <a:ext cx="1512987" cy="3452057"/>
          </a:xfrm>
          <a:prstGeom prst="curvedConnector4">
            <a:avLst>
              <a:gd name="adj1" fmla="val 42356"/>
              <a:gd name="adj2" fmla="val 106622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6904282" y="5260352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6588093" y="5169006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6270553" y="5077660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7" name="Connecteur en arc 96"/>
          <p:cNvCxnSpPr>
            <a:stCxn id="81" idx="3"/>
            <a:endCxn id="95" idx="2"/>
          </p:cNvCxnSpPr>
          <p:nvPr/>
        </p:nvCxnSpPr>
        <p:spPr>
          <a:xfrm>
            <a:off x="4988854" y="1860079"/>
            <a:ext cx="1830529" cy="3997417"/>
          </a:xfrm>
          <a:prstGeom prst="curvedConnector4">
            <a:avLst>
              <a:gd name="adj1" fmla="val 43682"/>
              <a:gd name="adj2" fmla="val 10571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Rectangle à coins arrondis 105"/>
          <p:cNvSpPr/>
          <p:nvPr/>
        </p:nvSpPr>
        <p:spPr>
          <a:xfrm>
            <a:off x="164590" y="866320"/>
            <a:ext cx="1244621" cy="68849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Beam size: 3</a:t>
            </a:r>
            <a:endParaRPr lang="en-US" dirty="0"/>
          </a:p>
        </p:txBody>
      </p:sp>
      <p:sp>
        <p:nvSpPr>
          <p:cNvPr id="112" name="Accolade fermante 111"/>
          <p:cNvSpPr/>
          <p:nvPr/>
        </p:nvSpPr>
        <p:spPr>
          <a:xfrm rot="16200000">
            <a:off x="3557340" y="4245444"/>
            <a:ext cx="172790" cy="1118871"/>
          </a:xfrm>
          <a:prstGeom prst="rightBrace">
            <a:avLst>
              <a:gd name="adj1" fmla="val 40810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22" name="Connecteur droit avec flèche 121"/>
          <p:cNvCxnSpPr/>
          <p:nvPr/>
        </p:nvCxnSpPr>
        <p:spPr>
          <a:xfrm flipV="1">
            <a:off x="6819382" y="3854451"/>
            <a:ext cx="0" cy="68514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6006596" y="3484017"/>
            <a:ext cx="2047348" cy="44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...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30" name="Accolade fermante 129"/>
          <p:cNvSpPr/>
          <p:nvPr/>
        </p:nvSpPr>
        <p:spPr>
          <a:xfrm rot="16200000">
            <a:off x="6732987" y="4244087"/>
            <a:ext cx="172790" cy="1118871"/>
          </a:xfrm>
          <a:prstGeom prst="rightBrace">
            <a:avLst>
              <a:gd name="adj1" fmla="val 40810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Rectangle 146"/>
              <p:cNvSpPr/>
              <p:nvPr/>
            </p:nvSpPr>
            <p:spPr>
              <a:xfrm>
                <a:off x="5866274" y="3203580"/>
                <a:ext cx="2368800" cy="4482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</m:sSub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,&lt;EOM&gt;:  </a:t>
                </a:r>
                <a14:m>
                  <m:oMath xmlns:m="http://schemas.openxmlformats.org/officeDocument/2006/math">
                    <m:r>
                      <a:rPr lang="fr-CH" sz="1300" b="0" i="1" smtClean="0">
                        <a:latin typeface="Cambria Math" panose="02040503050406030204" pitchFamily="18" charset="0"/>
                      </a:rPr>
                      <m:t>.5</m:t>
                    </m:r>
                  </m:oMath>
                </a14:m>
                <a:r>
                  <a:rPr lang="fr-CH" sz="1300" b="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en-US" sz="1300" dirty="0" smtClean="0">
                    <a:latin typeface="Consolas" panose="020B0609020204030204" pitchFamily="49" charset="0"/>
                  </a:rPr>
                  <a:t>,world</a:t>
                </a:r>
                <a:endParaRPr lang="en-US" sz="13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47" name="Rectangle 1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274" y="3203580"/>
                <a:ext cx="2368800" cy="44823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47"/>
              <p:cNvSpPr/>
              <p:nvPr/>
            </p:nvSpPr>
            <p:spPr>
              <a:xfrm>
                <a:off x="5866272" y="2749566"/>
                <a:ext cx="2368800" cy="4482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</m:sSub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,&lt;EOM&gt;:  </a:t>
                </a:r>
                <a14:m>
                  <m:oMath xmlns:m="http://schemas.openxmlformats.org/officeDocument/2006/math">
                    <m:r>
                      <a:rPr lang="fr-CH" sz="1300" b="0" i="1" smtClean="0">
                        <a:latin typeface="Cambria Math" panose="02040503050406030204" pitchFamily="18" charset="0"/>
                      </a:rPr>
                      <m:t>.5</m:t>
                    </m:r>
                  </m:oMath>
                </a14:m>
                <a:r>
                  <a:rPr lang="fr-CH" sz="1300" b="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en-US" sz="1300" dirty="0" smtClean="0">
                    <a:latin typeface="Consolas" panose="020B0609020204030204" pitchFamily="49" charset="0"/>
                  </a:rPr>
                  <a:t>,world</a:t>
                </a:r>
                <a:endParaRPr lang="en-US" sz="13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48" name="Rectangle 1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272" y="2749566"/>
                <a:ext cx="2368800" cy="44823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Rectangle 148"/>
              <p:cNvSpPr/>
              <p:nvPr/>
            </p:nvSpPr>
            <p:spPr>
              <a:xfrm>
                <a:off x="5866272" y="2334216"/>
                <a:ext cx="2368800" cy="4482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</m:sSub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,&lt;EOM&gt;: </a:t>
                </a:r>
                <a14:m>
                  <m:oMath xmlns:m="http://schemas.openxmlformats.org/officeDocument/2006/math">
                    <m:r>
                      <a:rPr lang="fr-CH" sz="1300" b="0" i="1" smtClean="0">
                        <a:latin typeface="Cambria Math" panose="02040503050406030204" pitchFamily="18" charset="0"/>
                      </a:rPr>
                      <m:t>1.0</m:t>
                    </m:r>
                  </m:oMath>
                </a14:m>
                <a:r>
                  <a:rPr lang="fr-CH" sz="1300" b="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,&lt;EOM</a:t>
                </a:r>
                <a:r>
                  <a:rPr lang="en-US" sz="1300" dirty="0" smtClean="0">
                    <a:latin typeface="Consolas" panose="020B0609020204030204" pitchFamily="49" charset="0"/>
                  </a:rPr>
                  <a:t>&gt;</a:t>
                </a:r>
                <a:endParaRPr lang="en-US" sz="13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49" name="Rectangle 1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272" y="2334216"/>
                <a:ext cx="2368800" cy="44823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9" name="Rectangle à coins arrondis 168"/>
          <p:cNvSpPr/>
          <p:nvPr/>
        </p:nvSpPr>
        <p:spPr>
          <a:xfrm>
            <a:off x="36926" y="6335153"/>
            <a:ext cx="3601382" cy="480099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i="1" dirty="0" smtClean="0"/>
              <a:t>state</a:t>
            </a:r>
            <a:r>
              <a:rPr lang="en-US" sz="1400" dirty="0" smtClean="0"/>
              <a:t>, </a:t>
            </a:r>
            <a:r>
              <a:rPr lang="en-US" sz="1300" dirty="0">
                <a:latin typeface="Consolas" panose="020B0609020204030204" pitchFamily="49" charset="0"/>
              </a:rPr>
              <a:t>word</a:t>
            </a:r>
            <a:r>
              <a:rPr lang="en-US" sz="1400" dirty="0" smtClean="0"/>
              <a:t>:       </a:t>
            </a:r>
            <a:r>
              <a:rPr lang="en-US" sz="1400" i="1" dirty="0" err="1" smtClean="0"/>
              <a:t>prob</a:t>
            </a:r>
            <a:r>
              <a:rPr lang="en-US" sz="1400" dirty="0" smtClean="0"/>
              <a:t>, </a:t>
            </a:r>
            <a:r>
              <a:rPr lang="en-US" sz="1400" i="1" dirty="0" err="1" smtClean="0"/>
              <a:t>prev_state</a:t>
            </a:r>
            <a:r>
              <a:rPr lang="en-US" sz="1400" dirty="0" smtClean="0"/>
              <a:t>, </a:t>
            </a:r>
            <a:r>
              <a:rPr lang="en-US" sz="1300" dirty="0" err="1" smtClean="0">
                <a:latin typeface="Consolas" panose="020B0609020204030204" pitchFamily="49" charset="0"/>
              </a:rPr>
              <a:t>prev_word</a:t>
            </a:r>
            <a:endParaRPr lang="en-US" sz="1300" dirty="0">
              <a:latin typeface="Consolas" panose="020B0609020204030204" pitchFamily="49" charset="0"/>
            </a:endParaRPr>
          </a:p>
        </p:txBody>
      </p:sp>
      <p:sp>
        <p:nvSpPr>
          <p:cNvPr id="170" name="Rectangle à coins arrondis 169"/>
          <p:cNvSpPr/>
          <p:nvPr/>
        </p:nvSpPr>
        <p:spPr>
          <a:xfrm>
            <a:off x="7324718" y="823399"/>
            <a:ext cx="1655652" cy="688339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 dirty="0" err="1" smtClean="0"/>
              <a:t>Backtracking</a:t>
            </a:r>
            <a:endParaRPr lang="en-US" sz="1300" dirty="0">
              <a:latin typeface="Consolas" panose="020B0609020204030204" pitchFamily="49" charset="0"/>
            </a:endParaRPr>
          </a:p>
        </p:txBody>
      </p:sp>
      <p:cxnSp>
        <p:nvCxnSpPr>
          <p:cNvPr id="40" name="Connecteur droit avec flèche 39"/>
          <p:cNvCxnSpPr>
            <a:stCxn id="148" idx="1"/>
            <a:endCxn id="82" idx="3"/>
          </p:cNvCxnSpPr>
          <p:nvPr/>
        </p:nvCxnSpPr>
        <p:spPr>
          <a:xfrm flipH="1" flipV="1">
            <a:off x="4988854" y="1444729"/>
            <a:ext cx="877418" cy="15289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stCxn id="82" idx="1"/>
            <a:endCxn id="15" idx="3"/>
          </p:cNvCxnSpPr>
          <p:nvPr/>
        </p:nvCxnSpPr>
        <p:spPr>
          <a:xfrm flipH="1">
            <a:off x="2366996" y="1444729"/>
            <a:ext cx="253058" cy="13303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7212168" y="2762326"/>
            <a:ext cx="392898" cy="40331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1" name="Ellipse 50"/>
          <p:cNvSpPr/>
          <p:nvPr/>
        </p:nvSpPr>
        <p:spPr>
          <a:xfrm>
            <a:off x="3963879" y="1242840"/>
            <a:ext cx="392898" cy="40331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3" name="Ellipse 52"/>
          <p:cNvSpPr/>
          <p:nvPr/>
        </p:nvSpPr>
        <p:spPr>
          <a:xfrm>
            <a:off x="2691401" y="1243347"/>
            <a:ext cx="392898" cy="40331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4" name="Ellipse 53"/>
          <p:cNvSpPr/>
          <p:nvPr/>
        </p:nvSpPr>
        <p:spPr>
          <a:xfrm>
            <a:off x="60650" y="2560667"/>
            <a:ext cx="392898" cy="40331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5" name="Ellipse 54"/>
          <p:cNvSpPr/>
          <p:nvPr/>
        </p:nvSpPr>
        <p:spPr>
          <a:xfrm>
            <a:off x="1338941" y="2570364"/>
            <a:ext cx="392898" cy="40331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56" name="Connecteur droit avec flèche 55"/>
          <p:cNvCxnSpPr/>
          <p:nvPr/>
        </p:nvCxnSpPr>
        <p:spPr>
          <a:xfrm>
            <a:off x="822901" y="2999232"/>
            <a:ext cx="106174" cy="26385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à coins arrondis 60"/>
              <p:cNvSpPr/>
              <p:nvPr/>
            </p:nvSpPr>
            <p:spPr>
              <a:xfrm>
                <a:off x="4242026" y="6272846"/>
                <a:ext cx="4470531" cy="466033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fr-CH" sz="13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CH" sz="1300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fr-CH" sz="1300" b="0" dirty="0" smtClean="0"/>
                  <a:t>&lt;BOM&gt; Hello world &lt;EOM&gt; </a:t>
                </a:r>
                <a14:m>
                  <m:oMath xmlns:m="http://schemas.openxmlformats.org/officeDocument/2006/math">
                    <m:r>
                      <a:rPr lang="fr-CH" sz="1300" b="0" i="1" smtClean="0">
                        <a:latin typeface="Cambria Math" panose="02040503050406030204" pitchFamily="18" charset="0"/>
                      </a:rPr>
                      <m:t>)=.5</m:t>
                    </m:r>
                    <m:r>
                      <a:rPr lang="fr-CH" sz="1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∙.12∙.15=.009</m:t>
                    </m:r>
                  </m:oMath>
                </a14:m>
                <a:endParaRPr lang="en-US" sz="13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61" name="Rectangle à coins arrondis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026" y="6272846"/>
                <a:ext cx="4470531" cy="466033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Ellipse 51"/>
          <p:cNvSpPr/>
          <p:nvPr/>
        </p:nvSpPr>
        <p:spPr>
          <a:xfrm>
            <a:off x="5942868" y="2768533"/>
            <a:ext cx="392898" cy="40331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2716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1" grpId="0" animBg="1"/>
      <p:bldP spid="53" grpId="0" animBg="1"/>
      <p:bldP spid="54" grpId="0" animBg="1"/>
      <p:bldP spid="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Connecteur en arc 38"/>
          <p:cNvCxnSpPr>
            <a:stCxn id="15" idx="3"/>
            <a:endCxn id="25" idx="2"/>
          </p:cNvCxnSpPr>
          <p:nvPr/>
        </p:nvCxnSpPr>
        <p:spPr>
          <a:xfrm>
            <a:off x="2366996" y="2775115"/>
            <a:ext cx="1604886" cy="3178128"/>
          </a:xfrm>
          <a:prstGeom prst="curvedConnector4">
            <a:avLst>
              <a:gd name="adj1" fmla="val 42794"/>
              <a:gd name="adj2" fmla="val 10719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3573" y="99583"/>
            <a:ext cx="7886700" cy="770702"/>
          </a:xfrm>
        </p:spPr>
        <p:txBody>
          <a:bodyPr>
            <a:normAutofit/>
          </a:bodyPr>
          <a:lstStyle/>
          <a:p>
            <a:r>
              <a:rPr lang="fr-CH" dirty="0" err="1" smtClean="0"/>
              <a:t>Beam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r>
              <a:rPr lang="fr-CH" dirty="0" smtClean="0"/>
              <a:t> – a </a:t>
            </a:r>
            <a:r>
              <a:rPr lang="fr-CH" dirty="0" err="1" smtClean="0"/>
              <a:t>walk</a:t>
            </a:r>
            <a:r>
              <a:rPr lang="fr-CH" dirty="0" smtClean="0"/>
              <a:t> </a:t>
            </a:r>
            <a:r>
              <a:rPr lang="fr-CH" dirty="0" err="1" smtClean="0"/>
              <a:t>through</a:t>
            </a:r>
            <a:endParaRPr lang="fr-CH" dirty="0"/>
          </a:p>
        </p:txBody>
      </p:sp>
      <p:sp>
        <p:nvSpPr>
          <p:cNvPr id="4" name="Rectangle 3"/>
          <p:cNvSpPr/>
          <p:nvPr/>
        </p:nvSpPr>
        <p:spPr>
          <a:xfrm>
            <a:off x="950850" y="4460305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5661" y="5637779"/>
                <a:ext cx="2232956" cy="44823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</a:t>
                </a:r>
                <a:r>
                  <a:rPr lang="en-US" sz="1300" dirty="0" smtClean="0">
                    <a:latin typeface="Consolas" panose="020B0609020204030204" pitchFamily="49" charset="0"/>
                  </a:rPr>
                  <a:t>&lt;BOM&gt;:</a:t>
                </a:r>
                <a14:m>
                  <m:oMath xmlns:m="http://schemas.openxmlformats.org/officeDocument/2006/math">
                    <m:r>
                      <a:rPr lang="fr-CH" sz="1300" b="0" i="1" smtClean="0">
                        <a:latin typeface="Cambria Math" panose="02040503050406030204" pitchFamily="18" charset="0"/>
                      </a:rPr>
                      <m:t>1.0</m:t>
                    </m:r>
                  </m:oMath>
                </a14:m>
                <a:r>
                  <a:rPr lang="fr-CH" sz="1300" b="0" dirty="0" smtClean="0"/>
                  <a:t>,- </a:t>
                </a:r>
                <a:r>
                  <a:rPr lang="en-US" sz="1300" dirty="0" smtClean="0">
                    <a:latin typeface="Consolas" panose="020B0609020204030204" pitchFamily="49" charset="0"/>
                  </a:rPr>
                  <a:t>,-</a:t>
                </a:r>
                <a:endParaRPr lang="en-US" sz="13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1" y="5637779"/>
                <a:ext cx="2232956" cy="4482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eur en arc 5"/>
          <p:cNvCxnSpPr>
            <a:stCxn id="14" idx="3"/>
            <a:endCxn id="27" idx="2"/>
          </p:cNvCxnSpPr>
          <p:nvPr/>
        </p:nvCxnSpPr>
        <p:spPr>
          <a:xfrm>
            <a:off x="2369711" y="3671585"/>
            <a:ext cx="945879" cy="2098966"/>
          </a:xfrm>
          <a:prstGeom prst="curvedConnector4">
            <a:avLst>
              <a:gd name="adj1" fmla="val 37774"/>
              <a:gd name="adj2" fmla="val 11089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1182139" y="5148795"/>
            <a:ext cx="1" cy="48898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-5433" y="3447467"/>
                <a:ext cx="2375144" cy="4482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,Hey:   </a:t>
                </a:r>
                <a14:m>
                  <m:oMath xmlns:m="http://schemas.openxmlformats.org/officeDocument/2006/math">
                    <m:r>
                      <a:rPr lang="fr-CH" sz="1300" b="0" i="1" smtClean="0">
                        <a:latin typeface="Cambria Math" panose="02040503050406030204" pitchFamily="18" charset="0"/>
                      </a:rPr>
                      <m:t>.10</m:t>
                    </m:r>
                  </m:oMath>
                </a14:m>
                <a:r>
                  <a:rPr lang="fr-CH" sz="1300" b="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US" sz="1300" dirty="0" smtClean="0">
                    <a:latin typeface="Consolas" panose="020B0609020204030204" pitchFamily="49" charset="0"/>
                  </a:rPr>
                  <a:t>,&lt;BOM&gt;</a:t>
                </a:r>
                <a:endParaRPr lang="en-US" sz="13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433" y="3447467"/>
                <a:ext cx="2375144" cy="4482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-2717" y="2550997"/>
                <a:ext cx="2369713" cy="4482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,Hello: </a:t>
                </a:r>
                <a14:m>
                  <m:oMath xmlns:m="http://schemas.openxmlformats.org/officeDocument/2006/math">
                    <m:r>
                      <a:rPr lang="fr-CH" sz="1300" b="0" i="1" smtClean="0">
                        <a:latin typeface="Cambria Math" panose="02040503050406030204" pitchFamily="18" charset="0"/>
                      </a:rPr>
                      <m:t>.15</m:t>
                    </m:r>
                  </m:oMath>
                </a14:m>
                <a:r>
                  <a:rPr lang="fr-CH" sz="1300" b="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US" sz="1300" dirty="0" smtClean="0">
                    <a:latin typeface="Consolas" panose="020B0609020204030204" pitchFamily="49" charset="0"/>
                  </a:rPr>
                  <a:t>,&lt;BOM&gt;</a:t>
                </a:r>
                <a:endParaRPr lang="en-US" sz="13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17" y="2550997"/>
                <a:ext cx="2369713" cy="4482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-6" y="2999232"/>
                <a:ext cx="2364291" cy="4482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,Hi:    </a:t>
                </a:r>
                <a14:m>
                  <m:oMath xmlns:m="http://schemas.openxmlformats.org/officeDocument/2006/math">
                    <m:r>
                      <a:rPr lang="fr-CH" sz="1300" b="0" i="1" smtClean="0">
                        <a:latin typeface="Cambria Math" panose="02040503050406030204" pitchFamily="18" charset="0"/>
                      </a:rPr>
                      <m:t>.10</m:t>
                    </m:r>
                  </m:oMath>
                </a14:m>
                <a:r>
                  <a:rPr lang="fr-CH" sz="1300" b="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US" sz="1300" dirty="0" smtClean="0">
                    <a:latin typeface="Consolas" panose="020B0609020204030204" pitchFamily="49" charset="0"/>
                  </a:rPr>
                  <a:t>,&lt;BOM&gt;</a:t>
                </a:r>
                <a:endParaRPr lang="en-US" sz="13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" y="2999232"/>
                <a:ext cx="2364291" cy="4482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eur droit avec flèche 18"/>
          <p:cNvCxnSpPr/>
          <p:nvPr/>
        </p:nvCxnSpPr>
        <p:spPr>
          <a:xfrm flipH="1" flipV="1">
            <a:off x="1182139" y="3895702"/>
            <a:ext cx="1" cy="56460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740592" y="5264753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412446" y="5173407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084300" y="5082061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Connecteur en arc 32"/>
          <p:cNvCxnSpPr>
            <a:stCxn id="16" idx="3"/>
            <a:endCxn id="26" idx="2"/>
          </p:cNvCxnSpPr>
          <p:nvPr/>
        </p:nvCxnSpPr>
        <p:spPr>
          <a:xfrm>
            <a:off x="2364285" y="3223350"/>
            <a:ext cx="1279451" cy="2638547"/>
          </a:xfrm>
          <a:prstGeom prst="curvedConnector4">
            <a:avLst>
              <a:gd name="adj1" fmla="val 40961"/>
              <a:gd name="adj2" fmla="val 10866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>
            <a:endCxn id="85" idx="2"/>
          </p:cNvCxnSpPr>
          <p:nvPr/>
        </p:nvCxnSpPr>
        <p:spPr>
          <a:xfrm flipV="1">
            <a:off x="3638308" y="3855808"/>
            <a:ext cx="0" cy="68514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2620060" y="2986445"/>
                <a:ext cx="2368800" cy="4482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fr-CH" sz="1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nsolas" panose="020B0609020204030204" pitchFamily="49" charset="0"/>
                  </a:rPr>
                  <a:t>,</a:t>
                </a:r>
                <a:r>
                  <a:rPr lang="fr-CH" sz="13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nsolas" panose="020B0609020204030204" pitchFamily="49" charset="0"/>
                  </a:rPr>
                  <a:t>there</a:t>
                </a:r>
                <a:r>
                  <a:rPr lang="fr-CH" sz="1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nsolas" panose="020B0609020204030204" pitchFamily="49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fr-CH" sz="13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.10</m:t>
                    </m:r>
                  </m:oMath>
                </a14:m>
                <a:r>
                  <a:rPr lang="fr-CH" sz="1300" b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en-US" sz="1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nsolas" panose="020B0609020204030204" pitchFamily="49" charset="0"/>
                  </a:rPr>
                  <a:t>,Hey</a:t>
                </a:r>
                <a:endParaRPr 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060" y="2986445"/>
                <a:ext cx="2368800" cy="4482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2620056" y="2089975"/>
                <a:ext cx="2368800" cy="4482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,&lt;EOM&gt;: </a:t>
                </a:r>
                <a14:m>
                  <m:oMath xmlns:m="http://schemas.openxmlformats.org/officeDocument/2006/math">
                    <m:r>
                      <a:rPr lang="fr-CH" sz="1300" b="0" i="1" smtClean="0">
                        <a:latin typeface="Cambria Math" panose="02040503050406030204" pitchFamily="18" charset="0"/>
                      </a:rPr>
                      <m:t>.09</m:t>
                    </m:r>
                  </m:oMath>
                </a14:m>
                <a:r>
                  <a:rPr lang="fr-CH" sz="1300" b="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,Hello</a:t>
                </a:r>
                <a:endParaRPr lang="en-US" sz="13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056" y="2089975"/>
                <a:ext cx="2368800" cy="4482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2620055" y="2538210"/>
                <a:ext cx="2368800" cy="4482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fr-CH" sz="1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nsolas" panose="020B0609020204030204" pitchFamily="49" charset="0"/>
                  </a:rPr>
                  <a:t>,</a:t>
                </a:r>
                <a:r>
                  <a:rPr lang="fr-CH" sz="13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nsolas" panose="020B0609020204030204" pitchFamily="49" charset="0"/>
                  </a:rPr>
                  <a:t>there</a:t>
                </a:r>
                <a:r>
                  <a:rPr lang="fr-CH" sz="1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nsolas" panose="020B0609020204030204" pitchFamily="49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fr-CH" sz="13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.10</m:t>
                    </m:r>
                  </m:oMath>
                </a14:m>
                <a:r>
                  <a:rPr lang="fr-CH" sz="1300" b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fr-CH" sz="13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en-US" sz="1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nsolas" panose="020B0609020204030204" pitchFamily="49" charset="0"/>
                  </a:rPr>
                  <a:t>,Hello</a:t>
                </a:r>
                <a:endParaRPr 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055" y="2538210"/>
                <a:ext cx="2368800" cy="4482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2620054" y="1635961"/>
                <a:ext cx="2368800" cy="4482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,world:    </a:t>
                </a:r>
                <a14:m>
                  <m:oMath xmlns:m="http://schemas.openxmlformats.org/officeDocument/2006/math">
                    <m:r>
                      <a:rPr lang="fr-CH" sz="1300" b="0" i="1" smtClean="0">
                        <a:latin typeface="Cambria Math" panose="02040503050406030204" pitchFamily="18" charset="0"/>
                      </a:rPr>
                      <m:t>.11</m:t>
                    </m:r>
                  </m:oMath>
                </a14:m>
                <a:r>
                  <a:rPr lang="fr-CH" sz="1300" b="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,Hi</a:t>
                </a:r>
                <a:endParaRPr lang="en-US" sz="13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054" y="1635961"/>
                <a:ext cx="2368800" cy="4482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2620054" y="1220611"/>
                <a:ext cx="2368800" cy="4482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,world: </a:t>
                </a:r>
                <a14:m>
                  <m:oMath xmlns:m="http://schemas.openxmlformats.org/officeDocument/2006/math">
                    <m:r>
                      <a:rPr lang="fr-CH" sz="1300" b="0" i="1" smtClean="0">
                        <a:latin typeface="Cambria Math" panose="02040503050406030204" pitchFamily="18" charset="0"/>
                      </a:rPr>
                      <m:t>.12</m:t>
                    </m:r>
                  </m:oMath>
                </a14:m>
                <a:r>
                  <a:rPr lang="fr-CH" sz="1300" b="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,Hello</a:t>
                </a:r>
                <a:endParaRPr lang="en-US" sz="13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054" y="1220611"/>
                <a:ext cx="2368800" cy="4482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84"/>
          <p:cNvSpPr/>
          <p:nvPr/>
        </p:nvSpPr>
        <p:spPr>
          <a:xfrm>
            <a:off x="2614634" y="3407573"/>
            <a:ext cx="2047348" cy="44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...</a:t>
            </a:r>
            <a:endParaRPr lang="en-US" sz="1400" dirty="0">
              <a:latin typeface="Consolas" panose="020B0609020204030204" pitchFamily="49" charset="0"/>
            </a:endParaRPr>
          </a:p>
        </p:txBody>
      </p:sp>
      <p:cxnSp>
        <p:nvCxnSpPr>
          <p:cNvPr id="92" name="Connecteur en arc 91"/>
          <p:cNvCxnSpPr>
            <a:stCxn id="82" idx="3"/>
            <a:endCxn id="94" idx="2"/>
          </p:cNvCxnSpPr>
          <p:nvPr/>
        </p:nvCxnSpPr>
        <p:spPr>
          <a:xfrm>
            <a:off x="4988854" y="1444729"/>
            <a:ext cx="2146718" cy="4504113"/>
          </a:xfrm>
          <a:prstGeom prst="curvedConnector4">
            <a:avLst>
              <a:gd name="adj1" fmla="val 44613"/>
              <a:gd name="adj2" fmla="val 10507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Connecteur en arc 92"/>
          <p:cNvCxnSpPr>
            <a:stCxn id="70" idx="3"/>
            <a:endCxn id="96" idx="2"/>
          </p:cNvCxnSpPr>
          <p:nvPr/>
        </p:nvCxnSpPr>
        <p:spPr>
          <a:xfrm>
            <a:off x="4988856" y="2314093"/>
            <a:ext cx="1512987" cy="3452057"/>
          </a:xfrm>
          <a:prstGeom prst="curvedConnector4">
            <a:avLst>
              <a:gd name="adj1" fmla="val 42356"/>
              <a:gd name="adj2" fmla="val 106622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6904282" y="5260352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6588093" y="5169006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6270553" y="5077660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7" name="Connecteur en arc 96"/>
          <p:cNvCxnSpPr>
            <a:stCxn id="81" idx="3"/>
            <a:endCxn id="95" idx="2"/>
          </p:cNvCxnSpPr>
          <p:nvPr/>
        </p:nvCxnSpPr>
        <p:spPr>
          <a:xfrm>
            <a:off x="4988854" y="1860079"/>
            <a:ext cx="1830529" cy="3997417"/>
          </a:xfrm>
          <a:prstGeom prst="curvedConnector4">
            <a:avLst>
              <a:gd name="adj1" fmla="val 43682"/>
              <a:gd name="adj2" fmla="val 10571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Rectangle à coins arrondis 105"/>
          <p:cNvSpPr/>
          <p:nvPr/>
        </p:nvSpPr>
        <p:spPr>
          <a:xfrm>
            <a:off x="164590" y="866320"/>
            <a:ext cx="1244621" cy="68849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Beam size: 3</a:t>
            </a:r>
            <a:endParaRPr lang="en-US" dirty="0"/>
          </a:p>
        </p:txBody>
      </p:sp>
      <p:sp>
        <p:nvSpPr>
          <p:cNvPr id="112" name="Accolade fermante 111"/>
          <p:cNvSpPr/>
          <p:nvPr/>
        </p:nvSpPr>
        <p:spPr>
          <a:xfrm rot="16200000">
            <a:off x="3557340" y="4245444"/>
            <a:ext cx="172790" cy="1118871"/>
          </a:xfrm>
          <a:prstGeom prst="rightBrace">
            <a:avLst>
              <a:gd name="adj1" fmla="val 40810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22" name="Connecteur droit avec flèche 121"/>
          <p:cNvCxnSpPr/>
          <p:nvPr/>
        </p:nvCxnSpPr>
        <p:spPr>
          <a:xfrm flipV="1">
            <a:off x="6819382" y="3854451"/>
            <a:ext cx="0" cy="68514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6006596" y="3484017"/>
            <a:ext cx="2047348" cy="44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...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30" name="Accolade fermante 129"/>
          <p:cNvSpPr/>
          <p:nvPr/>
        </p:nvSpPr>
        <p:spPr>
          <a:xfrm rot="16200000">
            <a:off x="6732987" y="4244087"/>
            <a:ext cx="172790" cy="1118871"/>
          </a:xfrm>
          <a:prstGeom prst="rightBrace">
            <a:avLst>
              <a:gd name="adj1" fmla="val 40810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Rectangle 146"/>
              <p:cNvSpPr/>
              <p:nvPr/>
            </p:nvSpPr>
            <p:spPr>
              <a:xfrm>
                <a:off x="5866274" y="3203580"/>
                <a:ext cx="2368800" cy="4482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</m:sSub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,&lt;EOM&gt;:  </a:t>
                </a:r>
                <a14:m>
                  <m:oMath xmlns:m="http://schemas.openxmlformats.org/officeDocument/2006/math">
                    <m:r>
                      <a:rPr lang="fr-CH" sz="1300" b="0" i="1" smtClean="0">
                        <a:latin typeface="Cambria Math" panose="02040503050406030204" pitchFamily="18" charset="0"/>
                      </a:rPr>
                      <m:t>.5</m:t>
                    </m:r>
                  </m:oMath>
                </a14:m>
                <a:r>
                  <a:rPr lang="fr-CH" sz="1300" b="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en-US" sz="1300" dirty="0" smtClean="0">
                    <a:latin typeface="Consolas" panose="020B0609020204030204" pitchFamily="49" charset="0"/>
                  </a:rPr>
                  <a:t>,world</a:t>
                </a:r>
                <a:endParaRPr lang="en-US" sz="13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47" name="Rectangle 1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274" y="3203580"/>
                <a:ext cx="2368800" cy="44823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47"/>
              <p:cNvSpPr/>
              <p:nvPr/>
            </p:nvSpPr>
            <p:spPr>
              <a:xfrm>
                <a:off x="5866272" y="2749566"/>
                <a:ext cx="2368800" cy="4482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</m:sSub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,&lt;EOM&gt;:  </a:t>
                </a:r>
                <a14:m>
                  <m:oMath xmlns:m="http://schemas.openxmlformats.org/officeDocument/2006/math">
                    <m:r>
                      <a:rPr lang="fr-CH" sz="1300" b="0" i="1" smtClean="0">
                        <a:latin typeface="Cambria Math" panose="02040503050406030204" pitchFamily="18" charset="0"/>
                      </a:rPr>
                      <m:t>.5</m:t>
                    </m:r>
                  </m:oMath>
                </a14:m>
                <a:r>
                  <a:rPr lang="fr-CH" sz="1300" b="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en-US" sz="1300" dirty="0" smtClean="0">
                    <a:latin typeface="Consolas" panose="020B0609020204030204" pitchFamily="49" charset="0"/>
                  </a:rPr>
                  <a:t>,world</a:t>
                </a:r>
                <a:endParaRPr lang="en-US" sz="13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48" name="Rectangle 1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272" y="2749566"/>
                <a:ext cx="2368800" cy="44823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Rectangle 148"/>
              <p:cNvSpPr/>
              <p:nvPr/>
            </p:nvSpPr>
            <p:spPr>
              <a:xfrm>
                <a:off x="5866272" y="2334216"/>
                <a:ext cx="2368800" cy="4482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</m:sSub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,&lt;EOM&gt;: </a:t>
                </a:r>
                <a14:m>
                  <m:oMath xmlns:m="http://schemas.openxmlformats.org/officeDocument/2006/math">
                    <m:r>
                      <a:rPr lang="fr-CH" sz="1300" b="0" i="1" smtClean="0">
                        <a:latin typeface="Cambria Math" panose="02040503050406030204" pitchFamily="18" charset="0"/>
                      </a:rPr>
                      <m:t>1.0</m:t>
                    </m:r>
                  </m:oMath>
                </a14:m>
                <a:r>
                  <a:rPr lang="fr-CH" sz="1300" b="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sz="1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fr-CH" sz="13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fr-CH" sz="1300" dirty="0" smtClean="0">
                    <a:latin typeface="Consolas" panose="020B0609020204030204" pitchFamily="49" charset="0"/>
                  </a:rPr>
                  <a:t>,&lt;EOM</a:t>
                </a:r>
                <a:r>
                  <a:rPr lang="en-US" sz="1300" dirty="0" smtClean="0">
                    <a:latin typeface="Consolas" panose="020B0609020204030204" pitchFamily="49" charset="0"/>
                  </a:rPr>
                  <a:t>&gt;</a:t>
                </a:r>
                <a:endParaRPr lang="en-US" sz="13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49" name="Rectangle 1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272" y="2334216"/>
                <a:ext cx="2368800" cy="44823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9" name="Rectangle à coins arrondis 168"/>
          <p:cNvSpPr/>
          <p:nvPr/>
        </p:nvSpPr>
        <p:spPr>
          <a:xfrm>
            <a:off x="36926" y="6335153"/>
            <a:ext cx="3601382" cy="480099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i="1" dirty="0" smtClean="0"/>
              <a:t>state</a:t>
            </a:r>
            <a:r>
              <a:rPr lang="en-US" sz="1400" dirty="0" smtClean="0"/>
              <a:t>, </a:t>
            </a:r>
            <a:r>
              <a:rPr lang="en-US" sz="1300" dirty="0">
                <a:latin typeface="Consolas" panose="020B0609020204030204" pitchFamily="49" charset="0"/>
              </a:rPr>
              <a:t>word</a:t>
            </a:r>
            <a:r>
              <a:rPr lang="en-US" sz="1400" dirty="0" smtClean="0"/>
              <a:t>:       </a:t>
            </a:r>
            <a:r>
              <a:rPr lang="en-US" sz="1400" i="1" dirty="0" err="1" smtClean="0"/>
              <a:t>prob</a:t>
            </a:r>
            <a:r>
              <a:rPr lang="en-US" sz="1400" dirty="0" smtClean="0"/>
              <a:t>, </a:t>
            </a:r>
            <a:r>
              <a:rPr lang="en-US" sz="1400" i="1" dirty="0" err="1" smtClean="0"/>
              <a:t>prev_state</a:t>
            </a:r>
            <a:r>
              <a:rPr lang="en-US" sz="1400" dirty="0" smtClean="0"/>
              <a:t>, </a:t>
            </a:r>
            <a:r>
              <a:rPr lang="en-US" sz="1300" dirty="0" err="1" smtClean="0">
                <a:latin typeface="Consolas" panose="020B0609020204030204" pitchFamily="49" charset="0"/>
              </a:rPr>
              <a:t>prev_word</a:t>
            </a:r>
            <a:endParaRPr lang="en-US" sz="1300" dirty="0">
              <a:latin typeface="Consolas" panose="020B0609020204030204" pitchFamily="49" charset="0"/>
            </a:endParaRPr>
          </a:p>
        </p:txBody>
      </p:sp>
      <p:sp>
        <p:nvSpPr>
          <p:cNvPr id="170" name="Rectangle à coins arrondis 169"/>
          <p:cNvSpPr/>
          <p:nvPr/>
        </p:nvSpPr>
        <p:spPr>
          <a:xfrm>
            <a:off x="7324718" y="823399"/>
            <a:ext cx="1655652" cy="688339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 dirty="0" err="1" smtClean="0"/>
              <a:t>Backtracking</a:t>
            </a:r>
            <a:endParaRPr lang="en-US" sz="1300" dirty="0">
              <a:latin typeface="Consolas" panose="020B0609020204030204" pitchFamily="49" charset="0"/>
            </a:endParaRPr>
          </a:p>
        </p:txBody>
      </p:sp>
      <p:cxnSp>
        <p:nvCxnSpPr>
          <p:cNvPr id="40" name="Connecteur droit avec flèche 39"/>
          <p:cNvCxnSpPr>
            <a:stCxn id="147" idx="1"/>
            <a:endCxn id="81" idx="3"/>
          </p:cNvCxnSpPr>
          <p:nvPr/>
        </p:nvCxnSpPr>
        <p:spPr>
          <a:xfrm flipH="1" flipV="1">
            <a:off x="4988854" y="1860079"/>
            <a:ext cx="877420" cy="15676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stCxn id="81" idx="1"/>
            <a:endCxn id="16" idx="3"/>
          </p:cNvCxnSpPr>
          <p:nvPr/>
        </p:nvCxnSpPr>
        <p:spPr>
          <a:xfrm flipH="1">
            <a:off x="2364285" y="1860079"/>
            <a:ext cx="255769" cy="13632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7212168" y="3223349"/>
            <a:ext cx="392898" cy="40331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1" name="Ellipse 50"/>
          <p:cNvSpPr/>
          <p:nvPr/>
        </p:nvSpPr>
        <p:spPr>
          <a:xfrm>
            <a:off x="4240729" y="1648722"/>
            <a:ext cx="392898" cy="40331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3" name="Ellipse 52"/>
          <p:cNvSpPr/>
          <p:nvPr/>
        </p:nvSpPr>
        <p:spPr>
          <a:xfrm>
            <a:off x="2676663" y="1648722"/>
            <a:ext cx="392898" cy="40331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4" name="Ellipse 53"/>
          <p:cNvSpPr/>
          <p:nvPr/>
        </p:nvSpPr>
        <p:spPr>
          <a:xfrm>
            <a:off x="60650" y="3024302"/>
            <a:ext cx="392898" cy="40331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5" name="Ellipse 54"/>
          <p:cNvSpPr/>
          <p:nvPr/>
        </p:nvSpPr>
        <p:spPr>
          <a:xfrm>
            <a:off x="1351485" y="3015743"/>
            <a:ext cx="392898" cy="40331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56" name="Connecteur droit avec flèche 55"/>
          <p:cNvCxnSpPr/>
          <p:nvPr/>
        </p:nvCxnSpPr>
        <p:spPr>
          <a:xfrm>
            <a:off x="769720" y="3447467"/>
            <a:ext cx="159355" cy="21903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à coins arrondis 60"/>
              <p:cNvSpPr/>
              <p:nvPr/>
            </p:nvSpPr>
            <p:spPr>
              <a:xfrm>
                <a:off x="4242026" y="6272846"/>
                <a:ext cx="4470531" cy="466033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fr-CH" sz="13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CH" sz="1300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fr-CH" sz="1300" b="0" dirty="0" smtClean="0"/>
                  <a:t>&lt;BOM&gt; Hi world &lt;EOM&gt; </a:t>
                </a:r>
                <a14:m>
                  <m:oMath xmlns:m="http://schemas.openxmlformats.org/officeDocument/2006/math">
                    <m:r>
                      <a:rPr lang="fr-CH" sz="1300" b="0" i="1" smtClean="0">
                        <a:latin typeface="Cambria Math" panose="02040503050406030204" pitchFamily="18" charset="0"/>
                      </a:rPr>
                      <m:t>)=.5</m:t>
                    </m:r>
                    <m:r>
                      <a:rPr lang="fr-CH" sz="1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∙.12∙.15=.009</m:t>
                    </m:r>
                  </m:oMath>
                </a14:m>
                <a:endParaRPr lang="en-US" sz="13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61" name="Rectangle à coins arrondis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026" y="6272846"/>
                <a:ext cx="4470531" cy="466033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Ellipse 47"/>
          <p:cNvSpPr/>
          <p:nvPr/>
        </p:nvSpPr>
        <p:spPr>
          <a:xfrm>
            <a:off x="5917105" y="3213483"/>
            <a:ext cx="392898" cy="40331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0347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1" grpId="0" animBg="1"/>
      <p:bldP spid="53" grpId="0" animBg="1"/>
      <p:bldP spid="54" grpId="0" animBg="1"/>
      <p:bldP spid="5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search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Store O(K*</a:t>
            </a:r>
            <a:r>
              <a:rPr lang="en-US" dirty="0" err="1" smtClean="0"/>
              <a:t>max_seq_length</a:t>
            </a:r>
            <a:r>
              <a:rPr lang="en-US" dirty="0" smtClean="0"/>
              <a:t>) elements</a:t>
            </a:r>
          </a:p>
          <a:p>
            <a:r>
              <a:rPr lang="en-US" dirty="0" smtClean="0"/>
              <a:t>Fast if you can parallelize the computation</a:t>
            </a:r>
          </a:p>
          <a:p>
            <a:r>
              <a:rPr lang="en-US" dirty="0" smtClean="0"/>
              <a:t>Usually gives a boost in accuracy!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Any questions on beam search or decoding?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4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Language Generation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Stylistic Paraphrasing </a:t>
            </a:r>
          </a:p>
          <a:p>
            <a:pPr lvl="1"/>
            <a:r>
              <a:rPr lang="en-US" sz="2000" dirty="0" smtClean="0"/>
              <a:t>Xu et al. COLING 2012 – </a:t>
            </a:r>
            <a:r>
              <a:rPr lang="en-US" sz="2000" i="1" dirty="0" smtClean="0"/>
              <a:t>Paraphrasing for Style</a:t>
            </a:r>
            <a:endParaRPr lang="en-US" sz="2000" dirty="0" smtClean="0"/>
          </a:p>
          <a:p>
            <a:r>
              <a:rPr lang="en-US" dirty="0" smtClean="0"/>
              <a:t>Conversation modelling</a:t>
            </a:r>
          </a:p>
          <a:p>
            <a:pPr lvl="1"/>
            <a:r>
              <a:rPr lang="en-US" sz="2000" dirty="0" smtClean="0"/>
              <a:t>Ritter et al. EMNLP 2011 – </a:t>
            </a:r>
            <a:r>
              <a:rPr lang="en-US" sz="2000" i="1" dirty="0" smtClean="0"/>
              <a:t>Data-driven Response Generation in Social Media</a:t>
            </a:r>
          </a:p>
          <a:p>
            <a:pPr lvl="1"/>
            <a:r>
              <a:rPr lang="en-US" sz="2000" dirty="0" smtClean="0"/>
              <a:t>Li et al. NAACL 2016 – </a:t>
            </a:r>
            <a:r>
              <a:rPr lang="en-US" sz="2000" i="1" dirty="0" smtClean="0"/>
              <a:t>A Diversity Promoting Objective Function for Neural Conversation</a:t>
            </a:r>
            <a:endParaRPr lang="en-US" sz="2000" dirty="0" smtClean="0"/>
          </a:p>
          <a:p>
            <a:pPr lvl="1"/>
            <a:r>
              <a:rPr lang="en-US" sz="2000" dirty="0" err="1" smtClean="0"/>
              <a:t>Sordoni</a:t>
            </a:r>
            <a:r>
              <a:rPr lang="en-US" sz="2000" dirty="0" smtClean="0"/>
              <a:t> et al. NAACL 2015 – </a:t>
            </a:r>
            <a:r>
              <a:rPr lang="en-US" sz="2000" i="1" dirty="0" smtClean="0"/>
              <a:t>A Neural Network Approach to Context-Sensitive Generation of Conversational Responses</a:t>
            </a:r>
          </a:p>
          <a:p>
            <a:pPr lvl="1"/>
            <a:r>
              <a:rPr lang="en-US" sz="2000" dirty="0" err="1" smtClean="0"/>
              <a:t>Serban</a:t>
            </a:r>
            <a:r>
              <a:rPr lang="en-US" sz="2000" dirty="0" smtClean="0"/>
              <a:t> et al. </a:t>
            </a:r>
            <a:r>
              <a:rPr lang="en-US" sz="2000" dirty="0" err="1" smtClean="0"/>
              <a:t>arXiv</a:t>
            </a:r>
            <a:r>
              <a:rPr lang="en-US" sz="2000" dirty="0" smtClean="0"/>
              <a:t> 2016 – </a:t>
            </a:r>
            <a:r>
              <a:rPr lang="en-US" sz="2000" i="1" dirty="0" smtClean="0"/>
              <a:t>A Hierarchical Latent Variable Encoder-Decoder Model for Generating Dialogues</a:t>
            </a:r>
          </a:p>
        </p:txBody>
      </p:sp>
    </p:spTree>
    <p:extLst>
      <p:ext uri="{BB962C8B-B14F-4D97-AF65-F5344CB8AC3E}">
        <p14:creationId xmlns:p14="http://schemas.microsoft.com/office/powerpoint/2010/main" val="303625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13988"/>
            <a:ext cx="7886700" cy="1325563"/>
          </a:xfrm>
        </p:spPr>
        <p:txBody>
          <a:bodyPr/>
          <a:lstStyle/>
          <a:p>
            <a:r>
              <a:rPr lang="en-US" dirty="0" smtClean="0"/>
              <a:t>Stylistic Paraphrasing</a:t>
            </a:r>
            <a:endParaRPr lang="en-US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763037"/>
              </p:ext>
            </p:extLst>
          </p:nvPr>
        </p:nvGraphicFramePr>
        <p:xfrm>
          <a:off x="446334" y="1155924"/>
          <a:ext cx="8251332" cy="552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765">
                  <a:extLst>
                    <a:ext uri="{9D8B030D-6E8A-4147-A177-3AD203B41FA5}">
                      <a16:colId xmlns:a16="http://schemas.microsoft.com/office/drawing/2014/main" val="3803918406"/>
                    </a:ext>
                  </a:extLst>
                </a:gridCol>
                <a:gridCol w="1036749">
                  <a:extLst>
                    <a:ext uri="{9D8B030D-6E8A-4147-A177-3AD203B41FA5}">
                      <a16:colId xmlns:a16="http://schemas.microsoft.com/office/drawing/2014/main" val="3280671062"/>
                    </a:ext>
                  </a:extLst>
                </a:gridCol>
                <a:gridCol w="3065172">
                  <a:extLst>
                    <a:ext uri="{9D8B030D-6E8A-4147-A177-3AD203B41FA5}">
                      <a16:colId xmlns:a16="http://schemas.microsoft.com/office/drawing/2014/main" val="2041340839"/>
                    </a:ext>
                  </a:extLst>
                </a:gridCol>
                <a:gridCol w="2848646">
                  <a:extLst>
                    <a:ext uri="{9D8B030D-6E8A-4147-A177-3AD203B41FA5}">
                      <a16:colId xmlns:a16="http://schemas.microsoft.com/office/drawing/2014/main" val="38909615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H" sz="1600" dirty="0" smtClean="0"/>
                        <a:t>Source</a:t>
                      </a:r>
                      <a:endParaRPr lang="fr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dirty="0" smtClean="0"/>
                        <a:t>Speaker</a:t>
                      </a:r>
                      <a:endParaRPr lang="fr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dirty="0" smtClean="0"/>
                        <a:t>Input</a:t>
                      </a:r>
                      <a:endParaRPr lang="fr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dirty="0" smtClean="0"/>
                        <a:t>Output</a:t>
                      </a:r>
                      <a:endParaRPr lang="fr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065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sz="1600" dirty="0" smtClean="0"/>
                        <a:t>Romeo &amp; Juliet</a:t>
                      </a:r>
                      <a:endParaRPr lang="fr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dirty="0" err="1" smtClean="0"/>
                        <a:t>Benvolio</a:t>
                      </a:r>
                      <a:endParaRPr lang="fr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 killed your relative, brave Mercutio, and then young Romeo killed him.</a:t>
                      </a:r>
                      <a:endParaRPr lang="fr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 slew thy kinsman , brave </a:t>
                      </a:r>
                      <a:r>
                        <a:rPr lang="en-US" sz="1600" dirty="0" err="1" smtClean="0"/>
                        <a:t>mercutio</a:t>
                      </a:r>
                      <a:r>
                        <a:rPr lang="en-US" sz="1600" dirty="0" smtClean="0"/>
                        <a:t> , and then young  </a:t>
                      </a:r>
                      <a:r>
                        <a:rPr lang="en-US" sz="1600" dirty="0" err="1" smtClean="0"/>
                        <a:t>romeo</a:t>
                      </a:r>
                      <a:r>
                        <a:rPr lang="en-US" sz="1600" dirty="0" smtClean="0"/>
                        <a:t> kill him .</a:t>
                      </a:r>
                      <a:endParaRPr lang="fr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144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sz="1600" dirty="0" smtClean="0"/>
                        <a:t>Romeo &amp; Juliet</a:t>
                      </a:r>
                      <a:endParaRPr lang="fr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dirty="0" smtClean="0"/>
                        <a:t>Romeo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can read my own fortune </a:t>
                      </a:r>
                      <a:r>
                        <a:rPr lang="fr-CH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lang="fr-CH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fr-CH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H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misery</a:t>
                      </a:r>
                      <a:r>
                        <a:rPr lang="fr-CH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fr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</a:t>
                      </a:r>
                      <a:r>
                        <a:rPr lang="en-US" sz="1600" dirty="0" smtClean="0"/>
                        <a:t> can read mine own fortune in my woes .</a:t>
                      </a:r>
                      <a:endParaRPr lang="fr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041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sz="1600" dirty="0" smtClean="0"/>
                        <a:t>Star </a:t>
                      </a:r>
                      <a:r>
                        <a:rPr lang="fr-CH" sz="1600" dirty="0" err="1" smtClean="0"/>
                        <a:t>Wars</a:t>
                      </a:r>
                      <a:endParaRPr lang="fr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dirty="0" err="1" smtClean="0"/>
                        <a:t>Palpatine</a:t>
                      </a:r>
                      <a:endParaRPr lang="fr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If you will not be turned, </a:t>
                      </a:r>
                      <a:r>
                        <a:rPr lang="fr-CH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  <a:r>
                        <a:rPr lang="fr-CH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H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will</a:t>
                      </a:r>
                      <a:r>
                        <a:rPr lang="fr-CH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H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</a:t>
                      </a:r>
                      <a:r>
                        <a:rPr lang="fr-CH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H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destroyed</a:t>
                      </a:r>
                      <a:r>
                        <a:rPr lang="fr-CH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  <a:endParaRPr lang="fr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if you will not be turn ’d , you will be undone !</a:t>
                      </a:r>
                      <a:endParaRPr lang="fr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244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sz="1600" dirty="0" smtClean="0"/>
                        <a:t>Star </a:t>
                      </a:r>
                      <a:r>
                        <a:rPr lang="fr-CH" sz="1600" dirty="0" err="1" smtClean="0"/>
                        <a:t>Wars</a:t>
                      </a:r>
                      <a:endParaRPr lang="fr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dirty="0" smtClean="0"/>
                        <a:t>Luke</a:t>
                      </a:r>
                      <a:endParaRPr lang="fr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Father</a:t>
                      </a:r>
                      <a:r>
                        <a:rPr lang="fr-CH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CH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please</a:t>
                      </a:r>
                      <a:r>
                        <a:rPr lang="fr-CH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! Help me!</a:t>
                      </a:r>
                      <a:endParaRPr lang="fr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father , </a:t>
                      </a:r>
                      <a:r>
                        <a:rPr lang="en-US" sz="1600" dirty="0" err="1" smtClean="0"/>
                        <a:t>i</a:t>
                      </a:r>
                      <a:r>
                        <a:rPr lang="en-US" sz="1600" dirty="0" smtClean="0"/>
                        <a:t> pray you , help me !</a:t>
                      </a:r>
                      <a:endParaRPr lang="fr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829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sz="1600" dirty="0" smtClean="0"/>
                        <a:t>The Matrix</a:t>
                      </a:r>
                      <a:endParaRPr lang="fr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dirty="0" smtClean="0"/>
                        <a:t>Agent Smith</a:t>
                      </a:r>
                      <a:endParaRPr lang="fr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Good bye, Mr. Anderson.</a:t>
                      </a:r>
                      <a:endParaRPr lang="fr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fare you well , good master</a:t>
                      </a:r>
                    </a:p>
                    <a:p>
                      <a:r>
                        <a:rPr lang="en-US" sz="1600" dirty="0" err="1" smtClean="0"/>
                        <a:t>anderson</a:t>
                      </a:r>
                      <a:r>
                        <a:rPr lang="en-US" sz="1600" dirty="0" smtClean="0"/>
                        <a:t> .</a:t>
                      </a:r>
                      <a:endParaRPr lang="fr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886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sz="1600" dirty="0" smtClean="0"/>
                        <a:t>The Matrix</a:t>
                      </a:r>
                      <a:endParaRPr lang="fr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dirty="0" err="1" smtClean="0"/>
                        <a:t>Morpheus</a:t>
                      </a:r>
                      <a:endParaRPr lang="fr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I’m trying to free your mind, Neo. But I can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only show you the door. You’re the one that has </a:t>
                      </a:r>
                      <a:r>
                        <a:rPr lang="fr-CH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</a:t>
                      </a:r>
                      <a:r>
                        <a:rPr lang="fr-CH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walk</a:t>
                      </a:r>
                      <a:r>
                        <a:rPr lang="fr-CH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H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through</a:t>
                      </a:r>
                      <a:r>
                        <a:rPr lang="fr-CH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H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fr-CH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fr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</a:t>
                      </a:r>
                      <a:r>
                        <a:rPr lang="en-US" sz="1600" dirty="0" smtClean="0"/>
                        <a:t> ’ll to free your mind , neo. but </a:t>
                      </a:r>
                      <a:r>
                        <a:rPr lang="en-US" sz="1600" dirty="0" err="1" smtClean="0"/>
                        <a:t>i</a:t>
                      </a:r>
                      <a:r>
                        <a:rPr lang="en-US" sz="1600" dirty="0" smtClean="0"/>
                        <a:t> can but show you the door. you ’re the one that hath to tread it .</a:t>
                      </a:r>
                      <a:endParaRPr lang="fr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147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sz="1600" dirty="0" smtClean="0"/>
                        <a:t>Raiders of the </a:t>
                      </a:r>
                      <a:r>
                        <a:rPr lang="fr-CH" sz="1600" dirty="0" err="1" smtClean="0"/>
                        <a:t>Lost</a:t>
                      </a:r>
                      <a:r>
                        <a:rPr lang="fr-CH" sz="1600" dirty="0" smtClean="0"/>
                        <a:t> </a:t>
                      </a:r>
                      <a:r>
                        <a:rPr lang="fr-CH" sz="1600" dirty="0" err="1" smtClean="0"/>
                        <a:t>Ark</a:t>
                      </a:r>
                      <a:endParaRPr lang="fr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dirty="0" smtClean="0"/>
                        <a:t>Bellow</a:t>
                      </a:r>
                      <a:endParaRPr lang="fr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dirty="0" smtClean="0"/>
                        <a:t>Good </a:t>
                      </a:r>
                      <a:r>
                        <a:rPr lang="fr-CH" sz="1600" dirty="0" err="1" smtClean="0"/>
                        <a:t>afternoon</a:t>
                      </a:r>
                      <a:r>
                        <a:rPr lang="fr-CH" sz="1600" dirty="0" smtClean="0"/>
                        <a:t>, Dr. Jones.</a:t>
                      </a:r>
                      <a:endParaRPr lang="fr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dirty="0" err="1" smtClean="0"/>
                        <a:t>well</a:t>
                      </a:r>
                      <a:r>
                        <a:rPr lang="fr-CH" sz="1600" baseline="0" dirty="0" smtClean="0"/>
                        <a:t> met , </a:t>
                      </a:r>
                      <a:r>
                        <a:rPr lang="fr-CH" sz="1600" baseline="0" dirty="0" err="1" smtClean="0"/>
                        <a:t>dr</a:t>
                      </a:r>
                      <a:r>
                        <a:rPr lang="fr-CH" sz="1600" baseline="0" dirty="0" smtClean="0"/>
                        <a:t>. </a:t>
                      </a:r>
                      <a:r>
                        <a:rPr lang="fr-CH" sz="1600" baseline="0" dirty="0" err="1" smtClean="0"/>
                        <a:t>jones</a:t>
                      </a:r>
                      <a:r>
                        <a:rPr lang="fr-CH" sz="1600" baseline="0" dirty="0" smtClean="0"/>
                        <a:t> .</a:t>
                      </a:r>
                      <a:endParaRPr lang="fr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675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dirty="0" smtClean="0"/>
                        <a:t>Raiders of the </a:t>
                      </a:r>
                      <a:r>
                        <a:rPr lang="fr-CH" sz="1600" dirty="0" err="1" smtClean="0"/>
                        <a:t>Lost</a:t>
                      </a:r>
                      <a:r>
                        <a:rPr lang="fr-CH" sz="1600" dirty="0" smtClean="0"/>
                        <a:t> </a:t>
                      </a:r>
                      <a:r>
                        <a:rPr lang="fr-CH" sz="1600" dirty="0" err="1" smtClean="0"/>
                        <a:t>Ark</a:t>
                      </a:r>
                      <a:endParaRPr lang="fr-CH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dirty="0" smtClean="0"/>
                        <a:t>Jones</a:t>
                      </a:r>
                      <a:endParaRPr lang="fr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dirty="0" smtClean="0"/>
                        <a:t>I </a:t>
                      </a:r>
                      <a:r>
                        <a:rPr lang="fr-CH" sz="1600" dirty="0" err="1" smtClean="0"/>
                        <a:t>ought</a:t>
                      </a:r>
                      <a:r>
                        <a:rPr lang="fr-CH" sz="1600" dirty="0" smtClean="0"/>
                        <a:t> to </a:t>
                      </a:r>
                      <a:r>
                        <a:rPr lang="fr-CH" sz="1600" dirty="0" err="1" smtClean="0"/>
                        <a:t>kill</a:t>
                      </a:r>
                      <a:r>
                        <a:rPr lang="fr-CH" sz="1600" dirty="0" smtClean="0"/>
                        <a:t> </a:t>
                      </a:r>
                      <a:r>
                        <a:rPr lang="fr-CH" sz="1600" dirty="0" err="1" smtClean="0"/>
                        <a:t>you</a:t>
                      </a:r>
                      <a:r>
                        <a:rPr lang="fr-CH" sz="1600" dirty="0" smtClean="0"/>
                        <a:t> right </a:t>
                      </a:r>
                      <a:r>
                        <a:rPr lang="fr-CH" sz="1600" dirty="0" err="1" smtClean="0"/>
                        <a:t>now</a:t>
                      </a:r>
                      <a:r>
                        <a:rPr lang="fr-CH" sz="1600" dirty="0" smtClean="0"/>
                        <a:t>.</a:t>
                      </a:r>
                      <a:endParaRPr lang="fr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</a:t>
                      </a:r>
                      <a:r>
                        <a:rPr lang="en-US" sz="1600" dirty="0" smtClean="0"/>
                        <a:t> should kill thee straight .</a:t>
                      </a:r>
                      <a:endParaRPr lang="fr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989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45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Conversation modelling</a:t>
            </a:r>
            <a:br>
              <a:rPr lang="en-US" dirty="0" smtClean="0"/>
            </a:br>
            <a:r>
              <a:rPr lang="en-US" dirty="0" smtClean="0"/>
              <a:t>Ritter et al. 2011</a:t>
            </a:r>
            <a:endParaRPr lang="en-US" dirty="0"/>
          </a:p>
        </p:txBody>
      </p:sp>
      <p:pic>
        <p:nvPicPr>
          <p:cNvPr id="4" name="Image 3" descr="Ritter et al. 2011 - Data-driven Response Generation in Social Media.pdf - Adobe Acrobat Pro DC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" t="19488" r="5634" b="27034"/>
          <a:stretch/>
        </p:blipFill>
        <p:spPr>
          <a:xfrm>
            <a:off x="0" y="2614412"/>
            <a:ext cx="9144000" cy="292693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50167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Conversation modelling</a:t>
            </a:r>
            <a:br>
              <a:rPr lang="en-US" dirty="0" smtClean="0"/>
            </a:br>
            <a:r>
              <a:rPr lang="it-IT" dirty="0" smtClean="0"/>
              <a:t>Li et al. NAACL 2016 </a:t>
            </a:r>
            <a:endParaRPr lang="en-US" dirty="0"/>
          </a:p>
        </p:txBody>
      </p:sp>
      <p:pic>
        <p:nvPicPr>
          <p:cNvPr id="5" name="Espace réservé pour une image  4" descr="Capture d’éc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" r="53"/>
          <a:stretch/>
        </p:blipFill>
        <p:spPr>
          <a:xfrm>
            <a:off x="1240472" y="1690689"/>
            <a:ext cx="6663056" cy="48736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66741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Conversation modelling</a:t>
            </a:r>
            <a:br>
              <a:rPr lang="en-US" dirty="0" smtClean="0"/>
            </a:br>
            <a:r>
              <a:rPr lang="it-IT" dirty="0" smtClean="0"/>
              <a:t>Sordoni et al. NAACL 2015 </a:t>
            </a:r>
            <a:endParaRPr lang="en-US" dirty="0"/>
          </a:p>
        </p:txBody>
      </p:sp>
      <p:pic>
        <p:nvPicPr>
          <p:cNvPr id="5" name="Espace réservé pour une image  4" descr="Capture d’écra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" r="130"/>
          <a:stretch/>
        </p:blipFill>
        <p:spPr>
          <a:xfrm>
            <a:off x="0" y="1754684"/>
            <a:ext cx="9144000" cy="498707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71106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Conversation modelling</a:t>
            </a:r>
            <a:br>
              <a:rPr lang="en-US" dirty="0" smtClean="0"/>
            </a:br>
            <a:r>
              <a:rPr lang="da-DK" dirty="0" smtClean="0"/>
              <a:t>Serban et al. arXiv 2016 </a:t>
            </a:r>
            <a:endParaRPr lang="en-US" dirty="0"/>
          </a:p>
        </p:txBody>
      </p:sp>
      <p:pic>
        <p:nvPicPr>
          <p:cNvPr id="3" name="Image 2" descr="Serban et al. 2016 - A Hierarchical Latent Variable Encoder-Decoder Model for Generating Dialogues.pdf - Adobe Acrobat Pro DC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3" t="5853" r="9084" b="10708"/>
          <a:stretch/>
        </p:blipFill>
        <p:spPr>
          <a:xfrm>
            <a:off x="0" y="1516889"/>
            <a:ext cx="9144000" cy="534111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9536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786899"/>
          </a:xfrm>
        </p:spPr>
        <p:txBody>
          <a:bodyPr/>
          <a:lstStyle/>
          <a:p>
            <a:r>
              <a:rPr lang="en-US" dirty="0" smtClean="0"/>
              <a:t>Given an input X, encoding turns X into some representation. </a:t>
            </a:r>
          </a:p>
          <a:p>
            <a:r>
              <a:rPr lang="en-US" dirty="0" smtClean="0"/>
              <a:t>With RNN Encoder-Decoder:</a:t>
            </a:r>
          </a:p>
          <a:p>
            <a:pPr lvl="1"/>
            <a:r>
              <a:rPr lang="en-US" dirty="0" smtClean="0"/>
              <a:t>Encoded(X) = Hidden State at final step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57132" y="4843669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2469" y="6118449"/>
            <a:ext cx="1091901" cy="4482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&lt;BOM&gt;</a:t>
            </a:r>
            <a:endParaRPr lang="en-US" sz="1400" dirty="0">
              <a:latin typeface="Consolas" panose="020B0609020204030204" pitchFamily="49" charset="0"/>
            </a:endParaRPr>
          </a:p>
        </p:txBody>
      </p:sp>
      <p:cxnSp>
        <p:nvCxnSpPr>
          <p:cNvPr id="6" name="Connecteur droit avec flèche 5"/>
          <p:cNvCxnSpPr>
            <a:stCxn id="5" idx="0"/>
            <a:endCxn id="4" idx="2"/>
          </p:cNvCxnSpPr>
          <p:nvPr/>
        </p:nvCxnSpPr>
        <p:spPr>
          <a:xfrm flipV="1">
            <a:off x="1088420" y="5532159"/>
            <a:ext cx="2" cy="58629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613077" y="4843669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Connecteur droit avec flèche 9"/>
          <p:cNvCxnSpPr>
            <a:stCxn id="33" idx="0"/>
            <a:endCxn id="9" idx="2"/>
          </p:cNvCxnSpPr>
          <p:nvPr/>
        </p:nvCxnSpPr>
        <p:spPr>
          <a:xfrm flipV="1">
            <a:off x="1844364" y="5532159"/>
            <a:ext cx="3" cy="58629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369019" y="4843669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99895" y="6118447"/>
            <a:ext cx="612280" cy="4482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is</a:t>
            </a:r>
            <a:endParaRPr lang="en-US" sz="1400" dirty="0">
              <a:latin typeface="Consolas" panose="020B0609020204030204" pitchFamily="49" charset="0"/>
            </a:endParaRPr>
          </a:p>
        </p:txBody>
      </p:sp>
      <p:cxnSp>
        <p:nvCxnSpPr>
          <p:cNvPr id="15" name="Connecteur droit avec flèche 14"/>
          <p:cNvCxnSpPr>
            <a:stCxn id="14" idx="0"/>
            <a:endCxn id="13" idx="2"/>
          </p:cNvCxnSpPr>
          <p:nvPr/>
        </p:nvCxnSpPr>
        <p:spPr>
          <a:xfrm flipH="1" flipV="1">
            <a:off x="2600309" y="5532159"/>
            <a:ext cx="5726" cy="58628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115657" y="4843669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161545" y="6118447"/>
            <a:ext cx="370800" cy="4482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a</a:t>
            </a:r>
            <a:endParaRPr lang="en-US" sz="1400" dirty="0">
              <a:latin typeface="Consolas" panose="020B0609020204030204" pitchFamily="49" charset="0"/>
            </a:endParaRPr>
          </a:p>
        </p:txBody>
      </p:sp>
      <p:cxnSp>
        <p:nvCxnSpPr>
          <p:cNvPr id="20" name="Connecteur droit avec flèche 19"/>
          <p:cNvCxnSpPr>
            <a:stCxn id="19" idx="0"/>
            <a:endCxn id="18" idx="2"/>
          </p:cNvCxnSpPr>
          <p:nvPr/>
        </p:nvCxnSpPr>
        <p:spPr>
          <a:xfrm flipV="1">
            <a:off x="3346945" y="5532159"/>
            <a:ext cx="2" cy="58628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4" idx="3"/>
            <a:endCxn id="9" idx="1"/>
          </p:cNvCxnSpPr>
          <p:nvPr/>
        </p:nvCxnSpPr>
        <p:spPr>
          <a:xfrm>
            <a:off x="1319711" y="5187914"/>
            <a:ext cx="293366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9" idx="3"/>
            <a:endCxn id="13" idx="1"/>
          </p:cNvCxnSpPr>
          <p:nvPr/>
        </p:nvCxnSpPr>
        <p:spPr>
          <a:xfrm>
            <a:off x="2075656" y="5187914"/>
            <a:ext cx="293363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13" idx="3"/>
            <a:endCxn id="18" idx="1"/>
          </p:cNvCxnSpPr>
          <p:nvPr/>
        </p:nvCxnSpPr>
        <p:spPr>
          <a:xfrm>
            <a:off x="2831598" y="5187914"/>
            <a:ext cx="284059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862291" y="4843670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576978" y="6118447"/>
            <a:ext cx="1033200" cy="4482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sentence</a:t>
            </a:r>
            <a:endParaRPr lang="en-US" sz="1400" dirty="0">
              <a:latin typeface="Consolas" panose="020B0609020204030204" pitchFamily="49" charset="0"/>
            </a:endParaRPr>
          </a:p>
        </p:txBody>
      </p:sp>
      <p:cxnSp>
        <p:nvCxnSpPr>
          <p:cNvPr id="28" name="Connecteur droit avec flèche 27"/>
          <p:cNvCxnSpPr>
            <a:stCxn id="27" idx="0"/>
            <a:endCxn id="26" idx="2"/>
          </p:cNvCxnSpPr>
          <p:nvPr/>
        </p:nvCxnSpPr>
        <p:spPr>
          <a:xfrm flipV="1">
            <a:off x="4093578" y="5532160"/>
            <a:ext cx="3" cy="58628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18" idx="3"/>
            <a:endCxn id="26" idx="1"/>
          </p:cNvCxnSpPr>
          <p:nvPr/>
        </p:nvCxnSpPr>
        <p:spPr>
          <a:xfrm>
            <a:off x="3578236" y="5187914"/>
            <a:ext cx="284055" cy="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555585" y="6118449"/>
            <a:ext cx="577558" cy="4482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This</a:t>
            </a:r>
            <a:endParaRPr lang="en-US" sz="1400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730871" y="4843669"/>
                <a:ext cx="462579" cy="68849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871" y="4843669"/>
                <a:ext cx="462579" cy="6884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4524681" y="6118447"/>
            <a:ext cx="874960" cy="4482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&lt;EOM&gt;</a:t>
            </a:r>
            <a:endParaRPr lang="en-US" sz="1400" dirty="0">
              <a:latin typeface="Consolas" panose="020B0609020204030204" pitchFamily="49" charset="0"/>
            </a:endParaRPr>
          </a:p>
        </p:txBody>
      </p:sp>
      <p:cxnSp>
        <p:nvCxnSpPr>
          <p:cNvPr id="44" name="Connecteur droit avec flèche 43"/>
          <p:cNvCxnSpPr>
            <a:stCxn id="43" idx="0"/>
            <a:endCxn id="42" idx="2"/>
          </p:cNvCxnSpPr>
          <p:nvPr/>
        </p:nvCxnSpPr>
        <p:spPr>
          <a:xfrm flipV="1">
            <a:off x="4962161" y="5532159"/>
            <a:ext cx="0" cy="58628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stCxn id="26" idx="3"/>
            <a:endCxn id="42" idx="1"/>
          </p:cNvCxnSpPr>
          <p:nvPr/>
        </p:nvCxnSpPr>
        <p:spPr>
          <a:xfrm flipV="1">
            <a:off x="4324870" y="5187914"/>
            <a:ext cx="406001" cy="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à coins arrondis 52"/>
              <p:cNvSpPr/>
              <p:nvPr/>
            </p:nvSpPr>
            <p:spPr>
              <a:xfrm>
                <a:off x="5012297" y="4154286"/>
                <a:ext cx="3503053" cy="448235"/>
              </a:xfrm>
              <a:prstGeom prst="wedgeRoundRectCallout">
                <a:avLst>
                  <a:gd name="adj1" fmla="val -40869"/>
                  <a:gd name="adj2" fmla="val 101288"/>
                  <a:gd name="adj3" fmla="val 16667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</m:oMath>
                </a14:m>
                <a:r>
                  <a:rPr lang="en-US" dirty="0" smtClean="0"/>
                  <a:t> = Encoded(“</a:t>
                </a:r>
                <a:r>
                  <a:rPr lang="en-US" sz="1400" dirty="0" smtClean="0">
                    <a:latin typeface="Consolas" panose="020B0609020204030204" pitchFamily="49" charset="0"/>
                  </a:rPr>
                  <a:t>This is a sentence</a:t>
                </a:r>
                <a:r>
                  <a:rPr lang="en-US" dirty="0" smtClean="0"/>
                  <a:t>”)</a:t>
                </a:r>
                <a:endParaRPr lang="en-US" dirty="0"/>
              </a:p>
            </p:txBody>
          </p:sp>
        </mc:Choice>
        <mc:Fallback xmlns="">
          <p:sp>
            <p:nvSpPr>
              <p:cNvPr id="53" name="Rectangle à coins arrondis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297" y="4154286"/>
                <a:ext cx="3503053" cy="448235"/>
              </a:xfrm>
              <a:prstGeom prst="wedgeRoundRectCallout">
                <a:avLst>
                  <a:gd name="adj1" fmla="val -40869"/>
                  <a:gd name="adj2" fmla="val 101288"/>
                  <a:gd name="adj3" fmla="val 16667"/>
                </a:avLst>
              </a:prstGeom>
              <a:blipFill>
                <a:blip r:embed="rId3"/>
                <a:stretch>
                  <a:fillRect r="-173"/>
                </a:stretch>
              </a:blipFill>
              <a:ln>
                <a:solidFill>
                  <a:schemeClr val="bg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015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786899"/>
          </a:xfrm>
        </p:spPr>
        <p:txBody>
          <a:bodyPr/>
          <a:lstStyle/>
          <a:p>
            <a:r>
              <a:rPr lang="en-US" dirty="0" smtClean="0"/>
              <a:t>Given an input X, encoding turns X into some representation. </a:t>
            </a:r>
          </a:p>
          <a:p>
            <a:r>
              <a:rPr lang="en-US" dirty="0" smtClean="0"/>
              <a:t>With RNN Encoder-Decoder:</a:t>
            </a:r>
          </a:p>
          <a:p>
            <a:pPr lvl="1"/>
            <a:r>
              <a:rPr lang="en-US" dirty="0" smtClean="0"/>
              <a:t>Encoded(X) = Hidden State at final step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1106392" y="5974941"/>
            <a:ext cx="874960" cy="44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&lt;EOM&gt;</a:t>
            </a:r>
            <a:endParaRPr lang="en-US" sz="1400" dirty="0">
              <a:latin typeface="Consolas" panose="020B0609020204030204" pitchFamily="49" charset="0"/>
            </a:endParaRPr>
          </a:p>
        </p:txBody>
      </p:sp>
      <p:cxnSp>
        <p:nvCxnSpPr>
          <p:cNvPr id="44" name="Connecteur droit avec flèche 43"/>
          <p:cNvCxnSpPr>
            <a:stCxn id="43" idx="0"/>
            <a:endCxn id="29" idx="2"/>
          </p:cNvCxnSpPr>
          <p:nvPr/>
        </p:nvCxnSpPr>
        <p:spPr>
          <a:xfrm flipH="1" flipV="1">
            <a:off x="1540908" y="5499962"/>
            <a:ext cx="2964" cy="47497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309618" y="4811472"/>
                <a:ext cx="462579" cy="68849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618" y="4811472"/>
                <a:ext cx="462579" cy="6884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2065563" y="4811472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821505" y="4811472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568143" y="4811472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6" name="Connecteur droit avec flèche 45"/>
          <p:cNvCxnSpPr>
            <a:stCxn id="29" idx="3"/>
            <a:endCxn id="34" idx="1"/>
          </p:cNvCxnSpPr>
          <p:nvPr/>
        </p:nvCxnSpPr>
        <p:spPr>
          <a:xfrm>
            <a:off x="1772197" y="5155717"/>
            <a:ext cx="293366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>
            <a:stCxn id="34" idx="3"/>
            <a:endCxn id="36" idx="1"/>
          </p:cNvCxnSpPr>
          <p:nvPr/>
        </p:nvCxnSpPr>
        <p:spPr>
          <a:xfrm>
            <a:off x="2528142" y="5155717"/>
            <a:ext cx="293363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stCxn id="36" idx="3"/>
            <a:endCxn id="39" idx="1"/>
          </p:cNvCxnSpPr>
          <p:nvPr/>
        </p:nvCxnSpPr>
        <p:spPr>
          <a:xfrm>
            <a:off x="3284084" y="5155717"/>
            <a:ext cx="284059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4314777" y="4811473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2" name="Connecteur droit avec flèche 51"/>
          <p:cNvCxnSpPr>
            <a:stCxn id="39" idx="3"/>
            <a:endCxn id="49" idx="1"/>
          </p:cNvCxnSpPr>
          <p:nvPr/>
        </p:nvCxnSpPr>
        <p:spPr>
          <a:xfrm>
            <a:off x="4030722" y="5155717"/>
            <a:ext cx="284055" cy="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117773" y="4811472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3" name="Connecteur droit avec flèche 72"/>
          <p:cNvCxnSpPr>
            <a:stCxn id="49" idx="3"/>
            <a:endCxn id="72" idx="1"/>
          </p:cNvCxnSpPr>
          <p:nvPr/>
        </p:nvCxnSpPr>
        <p:spPr>
          <a:xfrm flipV="1">
            <a:off x="4777356" y="5155717"/>
            <a:ext cx="340417" cy="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1193643" y="3888257"/>
            <a:ext cx="687650" cy="4482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&lt;BOM&gt;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2854240" y="3888257"/>
            <a:ext cx="394472" cy="4482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is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608540" y="3881768"/>
            <a:ext cx="370800" cy="4612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a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051303" y="3888257"/>
            <a:ext cx="989526" cy="4482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sentence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2006755" y="3888257"/>
            <a:ext cx="577558" cy="4482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This</a:t>
            </a:r>
            <a:endParaRPr lang="en-US" sz="1400" dirty="0">
              <a:latin typeface="Consolas" panose="020B0609020204030204" pitchFamily="49" charset="0"/>
            </a:endParaRPr>
          </a:p>
        </p:txBody>
      </p:sp>
      <p:cxnSp>
        <p:nvCxnSpPr>
          <p:cNvPr id="109" name="Connecteur droit avec flèche 108"/>
          <p:cNvCxnSpPr>
            <a:endCxn id="104" idx="2"/>
          </p:cNvCxnSpPr>
          <p:nvPr/>
        </p:nvCxnSpPr>
        <p:spPr>
          <a:xfrm flipH="1" flipV="1">
            <a:off x="1537468" y="4336492"/>
            <a:ext cx="3440" cy="4749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Connecteur droit avec flèche 109"/>
          <p:cNvCxnSpPr>
            <a:endCxn id="108" idx="2"/>
          </p:cNvCxnSpPr>
          <p:nvPr/>
        </p:nvCxnSpPr>
        <p:spPr>
          <a:xfrm flipH="1" flipV="1">
            <a:off x="2295534" y="4336492"/>
            <a:ext cx="1319" cy="4749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Connecteur droit avec flèche 110"/>
          <p:cNvCxnSpPr>
            <a:endCxn id="105" idx="2"/>
          </p:cNvCxnSpPr>
          <p:nvPr/>
        </p:nvCxnSpPr>
        <p:spPr>
          <a:xfrm flipH="1" flipV="1">
            <a:off x="3051476" y="4336492"/>
            <a:ext cx="1320" cy="4749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Connecteur droit avec flèche 111"/>
          <p:cNvCxnSpPr>
            <a:endCxn id="106" idx="2"/>
          </p:cNvCxnSpPr>
          <p:nvPr/>
        </p:nvCxnSpPr>
        <p:spPr>
          <a:xfrm flipH="1" flipV="1">
            <a:off x="3793940" y="4342980"/>
            <a:ext cx="5493" cy="46849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Connecteur droit avec flèche 112"/>
          <p:cNvCxnSpPr>
            <a:endCxn id="107" idx="2"/>
          </p:cNvCxnSpPr>
          <p:nvPr/>
        </p:nvCxnSpPr>
        <p:spPr>
          <a:xfrm flipH="1" flipV="1">
            <a:off x="4546066" y="4336492"/>
            <a:ext cx="1" cy="47498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4959814" y="3888257"/>
            <a:ext cx="778496" cy="4482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&lt;EOM&gt;</a:t>
            </a:r>
            <a:endParaRPr lang="en-US" sz="1400" dirty="0">
              <a:latin typeface="Consolas" panose="020B0609020204030204" pitchFamily="49" charset="0"/>
            </a:endParaRPr>
          </a:p>
        </p:txBody>
      </p:sp>
      <p:cxnSp>
        <p:nvCxnSpPr>
          <p:cNvPr id="115" name="Connecteur droit avec flèche 114"/>
          <p:cNvCxnSpPr>
            <a:endCxn id="114" idx="2"/>
          </p:cNvCxnSpPr>
          <p:nvPr/>
        </p:nvCxnSpPr>
        <p:spPr>
          <a:xfrm flipH="1" flipV="1">
            <a:off x="5349062" y="4336492"/>
            <a:ext cx="1" cy="4749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Connecteur droit avec flèche 118"/>
          <p:cNvCxnSpPr>
            <a:endCxn id="29" idx="1"/>
          </p:cNvCxnSpPr>
          <p:nvPr/>
        </p:nvCxnSpPr>
        <p:spPr>
          <a:xfrm>
            <a:off x="991673" y="5155717"/>
            <a:ext cx="317945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Connecteur droit avec flèche 120"/>
          <p:cNvCxnSpPr/>
          <p:nvPr/>
        </p:nvCxnSpPr>
        <p:spPr>
          <a:xfrm>
            <a:off x="579549" y="5155717"/>
            <a:ext cx="412124" cy="0"/>
          </a:xfrm>
          <a:prstGeom prst="straightConnector1">
            <a:avLst/>
          </a:prstGeom>
          <a:ln w="12700"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6" name="Espace réservé du contenu 2"/>
          <p:cNvSpPr txBox="1">
            <a:spLocks/>
          </p:cNvSpPr>
          <p:nvPr/>
        </p:nvSpPr>
        <p:spPr>
          <a:xfrm>
            <a:off x="6131036" y="4488694"/>
            <a:ext cx="3181350" cy="1262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How to pick the output word?</a:t>
            </a:r>
          </a:p>
        </p:txBody>
      </p:sp>
      <p:cxnSp>
        <p:nvCxnSpPr>
          <p:cNvPr id="127" name="Connecteur en arc 126"/>
          <p:cNvCxnSpPr>
            <a:stCxn id="104" idx="3"/>
            <a:endCxn id="129" idx="1"/>
          </p:cNvCxnSpPr>
          <p:nvPr/>
        </p:nvCxnSpPr>
        <p:spPr>
          <a:xfrm>
            <a:off x="1881293" y="4112375"/>
            <a:ext cx="70416" cy="209317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9" name="Rectangle 128"/>
          <p:cNvSpPr/>
          <p:nvPr/>
        </p:nvSpPr>
        <p:spPr>
          <a:xfrm>
            <a:off x="1951709" y="5981429"/>
            <a:ext cx="687650" cy="44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&lt;BOM&gt;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3490364" y="5983604"/>
            <a:ext cx="612280" cy="44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is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4359537" y="5974941"/>
            <a:ext cx="370800" cy="461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a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4853045" y="5978068"/>
            <a:ext cx="989526" cy="44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sentence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2759736" y="5974941"/>
            <a:ext cx="577558" cy="44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This</a:t>
            </a:r>
            <a:endParaRPr lang="en-US" sz="1400" dirty="0">
              <a:latin typeface="Consolas" panose="020B0609020204030204" pitchFamily="49" charset="0"/>
            </a:endParaRPr>
          </a:p>
        </p:txBody>
      </p:sp>
      <p:cxnSp>
        <p:nvCxnSpPr>
          <p:cNvPr id="137" name="Connecteur droit avec flèche 136"/>
          <p:cNvCxnSpPr>
            <a:stCxn id="129" idx="0"/>
            <a:endCxn id="34" idx="2"/>
          </p:cNvCxnSpPr>
          <p:nvPr/>
        </p:nvCxnSpPr>
        <p:spPr>
          <a:xfrm flipV="1">
            <a:off x="2295534" y="5499962"/>
            <a:ext cx="1319" cy="48146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Connecteur droit avec flèche 137"/>
          <p:cNvCxnSpPr>
            <a:stCxn id="133" idx="0"/>
            <a:endCxn id="36" idx="2"/>
          </p:cNvCxnSpPr>
          <p:nvPr/>
        </p:nvCxnSpPr>
        <p:spPr>
          <a:xfrm flipV="1">
            <a:off x="3048515" y="5499962"/>
            <a:ext cx="4280" cy="47497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Connecteur droit avec flèche 138"/>
          <p:cNvCxnSpPr>
            <a:stCxn id="130" idx="0"/>
            <a:endCxn id="39" idx="2"/>
          </p:cNvCxnSpPr>
          <p:nvPr/>
        </p:nvCxnSpPr>
        <p:spPr>
          <a:xfrm flipV="1">
            <a:off x="3796504" y="5499962"/>
            <a:ext cx="2929" cy="48364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Connecteur droit avec flèche 139"/>
          <p:cNvCxnSpPr>
            <a:stCxn id="131" idx="0"/>
            <a:endCxn id="49" idx="2"/>
          </p:cNvCxnSpPr>
          <p:nvPr/>
        </p:nvCxnSpPr>
        <p:spPr>
          <a:xfrm flipV="1">
            <a:off x="4544937" y="5499963"/>
            <a:ext cx="1130" cy="47497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Connecteur droit avec flèche 140"/>
          <p:cNvCxnSpPr>
            <a:stCxn id="132" idx="0"/>
            <a:endCxn id="72" idx="2"/>
          </p:cNvCxnSpPr>
          <p:nvPr/>
        </p:nvCxnSpPr>
        <p:spPr>
          <a:xfrm flipV="1">
            <a:off x="5347808" y="5499962"/>
            <a:ext cx="1255" cy="4781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Connecteur en arc 159"/>
          <p:cNvCxnSpPr>
            <a:stCxn id="108" idx="3"/>
            <a:endCxn id="133" idx="1"/>
          </p:cNvCxnSpPr>
          <p:nvPr/>
        </p:nvCxnSpPr>
        <p:spPr>
          <a:xfrm>
            <a:off x="2584313" y="4112375"/>
            <a:ext cx="175423" cy="208668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Connecteur en arc 162"/>
          <p:cNvCxnSpPr>
            <a:stCxn id="105" idx="3"/>
            <a:endCxn id="130" idx="1"/>
          </p:cNvCxnSpPr>
          <p:nvPr/>
        </p:nvCxnSpPr>
        <p:spPr>
          <a:xfrm>
            <a:off x="3248712" y="4112375"/>
            <a:ext cx="241652" cy="209534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Connecteur en arc 165"/>
          <p:cNvCxnSpPr>
            <a:stCxn id="106" idx="3"/>
            <a:endCxn id="131" idx="1"/>
          </p:cNvCxnSpPr>
          <p:nvPr/>
        </p:nvCxnSpPr>
        <p:spPr>
          <a:xfrm>
            <a:off x="3979340" y="4112374"/>
            <a:ext cx="380197" cy="209317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Connecteur en arc 169"/>
          <p:cNvCxnSpPr>
            <a:endCxn id="132" idx="1"/>
          </p:cNvCxnSpPr>
          <p:nvPr/>
        </p:nvCxnSpPr>
        <p:spPr>
          <a:xfrm rot="16200000" flipH="1">
            <a:off x="3794918" y="5144058"/>
            <a:ext cx="1977753" cy="13850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01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Decoding – during training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786899"/>
          </a:xfrm>
        </p:spPr>
        <p:txBody>
          <a:bodyPr/>
          <a:lstStyle/>
          <a:p>
            <a:r>
              <a:rPr lang="en-US" dirty="0" smtClean="0"/>
              <a:t>Target output is known!</a:t>
            </a:r>
          </a:p>
          <a:p>
            <a:r>
              <a:rPr lang="en-US" dirty="0" smtClean="0"/>
              <a:t>Just feed that as input</a:t>
            </a:r>
            <a:br>
              <a:rPr lang="en-US" dirty="0" smtClean="0"/>
            </a:br>
            <a:r>
              <a:rPr lang="en-US" dirty="0" smtClean="0"/>
              <a:t>=&gt; each predicted output depends on previous states and input, not on previous outputs. 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1106392" y="5974941"/>
            <a:ext cx="874960" cy="44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&lt;EOM&gt;</a:t>
            </a:r>
            <a:endParaRPr lang="en-US" sz="1400" dirty="0">
              <a:latin typeface="Consolas" panose="020B0609020204030204" pitchFamily="49" charset="0"/>
            </a:endParaRPr>
          </a:p>
        </p:txBody>
      </p:sp>
      <p:cxnSp>
        <p:nvCxnSpPr>
          <p:cNvPr id="44" name="Connecteur droit avec flèche 43"/>
          <p:cNvCxnSpPr>
            <a:stCxn id="43" idx="0"/>
            <a:endCxn id="29" idx="2"/>
          </p:cNvCxnSpPr>
          <p:nvPr/>
        </p:nvCxnSpPr>
        <p:spPr>
          <a:xfrm flipH="1" flipV="1">
            <a:off x="1540908" y="5499962"/>
            <a:ext cx="2964" cy="47497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309618" y="4811472"/>
                <a:ext cx="462579" cy="68849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618" y="4811472"/>
                <a:ext cx="462579" cy="6884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2065563" y="4811472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821505" y="4811472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568143" y="4811472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6" name="Connecteur droit avec flèche 45"/>
          <p:cNvCxnSpPr>
            <a:stCxn id="29" idx="3"/>
            <a:endCxn id="34" idx="1"/>
          </p:cNvCxnSpPr>
          <p:nvPr/>
        </p:nvCxnSpPr>
        <p:spPr>
          <a:xfrm>
            <a:off x="1772197" y="5155717"/>
            <a:ext cx="293366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>
            <a:stCxn id="34" idx="3"/>
            <a:endCxn id="36" idx="1"/>
          </p:cNvCxnSpPr>
          <p:nvPr/>
        </p:nvCxnSpPr>
        <p:spPr>
          <a:xfrm>
            <a:off x="2528142" y="5155717"/>
            <a:ext cx="293363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stCxn id="36" idx="3"/>
            <a:endCxn id="39" idx="1"/>
          </p:cNvCxnSpPr>
          <p:nvPr/>
        </p:nvCxnSpPr>
        <p:spPr>
          <a:xfrm>
            <a:off x="3284084" y="5155717"/>
            <a:ext cx="284059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4314777" y="4811473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2" name="Connecteur droit avec flèche 51"/>
          <p:cNvCxnSpPr>
            <a:stCxn id="39" idx="3"/>
            <a:endCxn id="49" idx="1"/>
          </p:cNvCxnSpPr>
          <p:nvPr/>
        </p:nvCxnSpPr>
        <p:spPr>
          <a:xfrm>
            <a:off x="4030722" y="5155717"/>
            <a:ext cx="284055" cy="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117773" y="4811472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3" name="Connecteur droit avec flèche 72"/>
          <p:cNvCxnSpPr>
            <a:stCxn id="49" idx="3"/>
            <a:endCxn id="72" idx="1"/>
          </p:cNvCxnSpPr>
          <p:nvPr/>
        </p:nvCxnSpPr>
        <p:spPr>
          <a:xfrm flipV="1">
            <a:off x="4777356" y="5155717"/>
            <a:ext cx="340417" cy="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1193643" y="3888257"/>
            <a:ext cx="687650" cy="4482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&lt;BOM&gt;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2854240" y="3888257"/>
            <a:ext cx="394472" cy="4482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is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608540" y="3881768"/>
            <a:ext cx="370800" cy="4612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051303" y="3888257"/>
            <a:ext cx="989526" cy="4482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sentence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2006755" y="3888257"/>
            <a:ext cx="577558" cy="4482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This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109" name="Connecteur droit avec flèche 108"/>
          <p:cNvCxnSpPr>
            <a:endCxn id="104" idx="2"/>
          </p:cNvCxnSpPr>
          <p:nvPr/>
        </p:nvCxnSpPr>
        <p:spPr>
          <a:xfrm flipH="1" flipV="1">
            <a:off x="1537468" y="4336492"/>
            <a:ext cx="3440" cy="47498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Connecteur droit avec flèche 109"/>
          <p:cNvCxnSpPr>
            <a:endCxn id="108" idx="2"/>
          </p:cNvCxnSpPr>
          <p:nvPr/>
        </p:nvCxnSpPr>
        <p:spPr>
          <a:xfrm flipH="1" flipV="1">
            <a:off x="2295534" y="4336492"/>
            <a:ext cx="1319" cy="47498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Connecteur droit avec flèche 110"/>
          <p:cNvCxnSpPr>
            <a:endCxn id="105" idx="2"/>
          </p:cNvCxnSpPr>
          <p:nvPr/>
        </p:nvCxnSpPr>
        <p:spPr>
          <a:xfrm flipH="1" flipV="1">
            <a:off x="3051476" y="4336492"/>
            <a:ext cx="1320" cy="47498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Connecteur droit avec flèche 111"/>
          <p:cNvCxnSpPr>
            <a:endCxn id="106" idx="2"/>
          </p:cNvCxnSpPr>
          <p:nvPr/>
        </p:nvCxnSpPr>
        <p:spPr>
          <a:xfrm flipH="1" flipV="1">
            <a:off x="3793940" y="4342980"/>
            <a:ext cx="5493" cy="46849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Connecteur droit avec flèche 112"/>
          <p:cNvCxnSpPr>
            <a:endCxn id="107" idx="2"/>
          </p:cNvCxnSpPr>
          <p:nvPr/>
        </p:nvCxnSpPr>
        <p:spPr>
          <a:xfrm flipH="1" flipV="1">
            <a:off x="4546066" y="4336492"/>
            <a:ext cx="1" cy="47498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4959814" y="3888257"/>
            <a:ext cx="778496" cy="4482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&lt;EOM&gt;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115" name="Connecteur droit avec flèche 114"/>
          <p:cNvCxnSpPr>
            <a:endCxn id="114" idx="2"/>
          </p:cNvCxnSpPr>
          <p:nvPr/>
        </p:nvCxnSpPr>
        <p:spPr>
          <a:xfrm flipH="1" flipV="1">
            <a:off x="5349062" y="4336492"/>
            <a:ext cx="1" cy="47498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Connecteur droit avec flèche 118"/>
          <p:cNvCxnSpPr>
            <a:endCxn id="29" idx="1"/>
          </p:cNvCxnSpPr>
          <p:nvPr/>
        </p:nvCxnSpPr>
        <p:spPr>
          <a:xfrm>
            <a:off x="991673" y="5155717"/>
            <a:ext cx="317945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Connecteur droit avec flèche 120"/>
          <p:cNvCxnSpPr/>
          <p:nvPr/>
        </p:nvCxnSpPr>
        <p:spPr>
          <a:xfrm>
            <a:off x="579549" y="5155717"/>
            <a:ext cx="412124" cy="0"/>
          </a:xfrm>
          <a:prstGeom prst="straightConnector1">
            <a:avLst/>
          </a:prstGeom>
          <a:ln w="12700"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Connecteur en arc 126"/>
          <p:cNvCxnSpPr>
            <a:stCxn id="104" idx="3"/>
            <a:endCxn id="129" idx="1"/>
          </p:cNvCxnSpPr>
          <p:nvPr/>
        </p:nvCxnSpPr>
        <p:spPr>
          <a:xfrm>
            <a:off x="1881293" y="4112375"/>
            <a:ext cx="70416" cy="2093172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9" name="Rectangle 128"/>
          <p:cNvSpPr/>
          <p:nvPr/>
        </p:nvSpPr>
        <p:spPr>
          <a:xfrm>
            <a:off x="1951709" y="5981429"/>
            <a:ext cx="687650" cy="44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&lt;BOM&gt;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3490364" y="5983604"/>
            <a:ext cx="612280" cy="44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is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4359537" y="5974941"/>
            <a:ext cx="370800" cy="461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a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4853045" y="5978068"/>
            <a:ext cx="989526" cy="44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sentence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2759736" y="5974941"/>
            <a:ext cx="577558" cy="44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This</a:t>
            </a:r>
            <a:endParaRPr lang="en-US" sz="1400" dirty="0">
              <a:latin typeface="Consolas" panose="020B0609020204030204" pitchFamily="49" charset="0"/>
            </a:endParaRPr>
          </a:p>
        </p:txBody>
      </p:sp>
      <p:cxnSp>
        <p:nvCxnSpPr>
          <p:cNvPr id="137" name="Connecteur droit avec flèche 136"/>
          <p:cNvCxnSpPr>
            <a:stCxn id="129" idx="0"/>
            <a:endCxn id="34" idx="2"/>
          </p:cNvCxnSpPr>
          <p:nvPr/>
        </p:nvCxnSpPr>
        <p:spPr>
          <a:xfrm flipV="1">
            <a:off x="2295534" y="5499962"/>
            <a:ext cx="1319" cy="48146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Connecteur droit avec flèche 137"/>
          <p:cNvCxnSpPr>
            <a:stCxn id="133" idx="0"/>
            <a:endCxn id="36" idx="2"/>
          </p:cNvCxnSpPr>
          <p:nvPr/>
        </p:nvCxnSpPr>
        <p:spPr>
          <a:xfrm flipV="1">
            <a:off x="3048515" y="5499962"/>
            <a:ext cx="4280" cy="47497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Connecteur droit avec flèche 138"/>
          <p:cNvCxnSpPr>
            <a:stCxn id="130" idx="0"/>
            <a:endCxn id="39" idx="2"/>
          </p:cNvCxnSpPr>
          <p:nvPr/>
        </p:nvCxnSpPr>
        <p:spPr>
          <a:xfrm flipV="1">
            <a:off x="3796504" y="5499962"/>
            <a:ext cx="2929" cy="48364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Connecteur droit avec flèche 139"/>
          <p:cNvCxnSpPr>
            <a:stCxn id="131" idx="0"/>
            <a:endCxn id="49" idx="2"/>
          </p:cNvCxnSpPr>
          <p:nvPr/>
        </p:nvCxnSpPr>
        <p:spPr>
          <a:xfrm flipV="1">
            <a:off x="4544937" y="5499963"/>
            <a:ext cx="1130" cy="47497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Connecteur droit avec flèche 140"/>
          <p:cNvCxnSpPr>
            <a:stCxn id="132" idx="0"/>
            <a:endCxn id="72" idx="2"/>
          </p:cNvCxnSpPr>
          <p:nvPr/>
        </p:nvCxnSpPr>
        <p:spPr>
          <a:xfrm flipV="1">
            <a:off x="5347808" y="5499962"/>
            <a:ext cx="1255" cy="4781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Connecteur en arc 159"/>
          <p:cNvCxnSpPr>
            <a:stCxn id="108" idx="3"/>
            <a:endCxn id="133" idx="1"/>
          </p:cNvCxnSpPr>
          <p:nvPr/>
        </p:nvCxnSpPr>
        <p:spPr>
          <a:xfrm>
            <a:off x="2584313" y="4112375"/>
            <a:ext cx="175423" cy="2086684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Connecteur en arc 162"/>
          <p:cNvCxnSpPr>
            <a:stCxn id="105" idx="3"/>
            <a:endCxn id="130" idx="1"/>
          </p:cNvCxnSpPr>
          <p:nvPr/>
        </p:nvCxnSpPr>
        <p:spPr>
          <a:xfrm>
            <a:off x="3248712" y="4112375"/>
            <a:ext cx="241652" cy="2095347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Connecteur en arc 165"/>
          <p:cNvCxnSpPr>
            <a:stCxn id="106" idx="3"/>
            <a:endCxn id="131" idx="1"/>
          </p:cNvCxnSpPr>
          <p:nvPr/>
        </p:nvCxnSpPr>
        <p:spPr>
          <a:xfrm>
            <a:off x="3979340" y="4112374"/>
            <a:ext cx="380197" cy="2093173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Connecteur en arc 169"/>
          <p:cNvCxnSpPr>
            <a:endCxn id="132" idx="1"/>
          </p:cNvCxnSpPr>
          <p:nvPr/>
        </p:nvCxnSpPr>
        <p:spPr>
          <a:xfrm rot="16200000" flipH="1">
            <a:off x="3794918" y="5144058"/>
            <a:ext cx="1977753" cy="138501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61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Decoding – during testing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7868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Target output is unknown!</a:t>
            </a:r>
          </a:p>
          <a:p>
            <a:r>
              <a:rPr lang="en-US" dirty="0" smtClean="0"/>
              <a:t>3 main approaches:</a:t>
            </a:r>
          </a:p>
          <a:p>
            <a:pPr lvl="1"/>
            <a:r>
              <a:rPr lang="en-US" dirty="0" smtClean="0"/>
              <a:t>Greedy (most probable word)</a:t>
            </a:r>
          </a:p>
          <a:p>
            <a:pPr lvl="1"/>
            <a:r>
              <a:rPr lang="en-US" dirty="0" smtClean="0"/>
              <a:t>Sample from the distribution</a:t>
            </a:r>
          </a:p>
          <a:p>
            <a:pPr lvl="1"/>
            <a:r>
              <a:rPr lang="en-US" dirty="0" smtClean="0"/>
              <a:t>Beam search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06392" y="5974941"/>
            <a:ext cx="874960" cy="44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&lt;EOM&gt;</a:t>
            </a:r>
            <a:endParaRPr lang="en-US" sz="1400" dirty="0">
              <a:latin typeface="Consolas" panose="020B0609020204030204" pitchFamily="49" charset="0"/>
            </a:endParaRPr>
          </a:p>
        </p:txBody>
      </p:sp>
      <p:cxnSp>
        <p:nvCxnSpPr>
          <p:cNvPr id="44" name="Connecteur droit avec flèche 43"/>
          <p:cNvCxnSpPr>
            <a:stCxn id="43" idx="0"/>
            <a:endCxn id="29" idx="2"/>
          </p:cNvCxnSpPr>
          <p:nvPr/>
        </p:nvCxnSpPr>
        <p:spPr>
          <a:xfrm flipH="1" flipV="1">
            <a:off x="1540908" y="5499962"/>
            <a:ext cx="2964" cy="47497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309618" y="4811472"/>
                <a:ext cx="462579" cy="68849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618" y="4811472"/>
                <a:ext cx="462579" cy="6884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2065563" y="4811472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821505" y="4811472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568143" y="4811472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6" name="Connecteur droit avec flèche 45"/>
          <p:cNvCxnSpPr>
            <a:stCxn id="29" idx="3"/>
            <a:endCxn id="34" idx="1"/>
          </p:cNvCxnSpPr>
          <p:nvPr/>
        </p:nvCxnSpPr>
        <p:spPr>
          <a:xfrm>
            <a:off x="1772197" y="5155717"/>
            <a:ext cx="293366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>
            <a:stCxn id="34" idx="3"/>
            <a:endCxn id="36" idx="1"/>
          </p:cNvCxnSpPr>
          <p:nvPr/>
        </p:nvCxnSpPr>
        <p:spPr>
          <a:xfrm>
            <a:off x="2528142" y="5155717"/>
            <a:ext cx="293363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stCxn id="36" idx="3"/>
            <a:endCxn id="39" idx="1"/>
          </p:cNvCxnSpPr>
          <p:nvPr/>
        </p:nvCxnSpPr>
        <p:spPr>
          <a:xfrm>
            <a:off x="3284084" y="5155717"/>
            <a:ext cx="284059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4314777" y="4811473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2" name="Connecteur droit avec flèche 51"/>
          <p:cNvCxnSpPr>
            <a:stCxn id="39" idx="3"/>
            <a:endCxn id="49" idx="1"/>
          </p:cNvCxnSpPr>
          <p:nvPr/>
        </p:nvCxnSpPr>
        <p:spPr>
          <a:xfrm>
            <a:off x="4030722" y="5155717"/>
            <a:ext cx="284055" cy="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117773" y="4811472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3" name="Connecteur droit avec flèche 72"/>
          <p:cNvCxnSpPr>
            <a:stCxn id="49" idx="3"/>
            <a:endCxn id="72" idx="1"/>
          </p:cNvCxnSpPr>
          <p:nvPr/>
        </p:nvCxnSpPr>
        <p:spPr>
          <a:xfrm flipV="1">
            <a:off x="4777356" y="5155717"/>
            <a:ext cx="340417" cy="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1193643" y="3888257"/>
            <a:ext cx="687650" cy="4482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&lt;BOM&gt;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2854240" y="3888257"/>
            <a:ext cx="394472" cy="4482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is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608540" y="3881768"/>
            <a:ext cx="370800" cy="4612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a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051303" y="3888257"/>
            <a:ext cx="989526" cy="4482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sentence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2006755" y="3888257"/>
            <a:ext cx="577558" cy="4482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This</a:t>
            </a:r>
            <a:endParaRPr lang="en-US" sz="1400" dirty="0">
              <a:latin typeface="Consolas" panose="020B0609020204030204" pitchFamily="49" charset="0"/>
            </a:endParaRPr>
          </a:p>
        </p:txBody>
      </p:sp>
      <p:cxnSp>
        <p:nvCxnSpPr>
          <p:cNvPr id="109" name="Connecteur droit avec flèche 108"/>
          <p:cNvCxnSpPr>
            <a:endCxn id="104" idx="2"/>
          </p:cNvCxnSpPr>
          <p:nvPr/>
        </p:nvCxnSpPr>
        <p:spPr>
          <a:xfrm flipH="1" flipV="1">
            <a:off x="1537468" y="4336492"/>
            <a:ext cx="3440" cy="4749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Connecteur droit avec flèche 109"/>
          <p:cNvCxnSpPr>
            <a:endCxn id="108" idx="2"/>
          </p:cNvCxnSpPr>
          <p:nvPr/>
        </p:nvCxnSpPr>
        <p:spPr>
          <a:xfrm flipH="1" flipV="1">
            <a:off x="2295534" y="4336492"/>
            <a:ext cx="1319" cy="4749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Connecteur droit avec flèche 110"/>
          <p:cNvCxnSpPr>
            <a:endCxn id="105" idx="2"/>
          </p:cNvCxnSpPr>
          <p:nvPr/>
        </p:nvCxnSpPr>
        <p:spPr>
          <a:xfrm flipH="1" flipV="1">
            <a:off x="3051476" y="4336492"/>
            <a:ext cx="1320" cy="4749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Connecteur droit avec flèche 111"/>
          <p:cNvCxnSpPr>
            <a:endCxn id="106" idx="2"/>
          </p:cNvCxnSpPr>
          <p:nvPr/>
        </p:nvCxnSpPr>
        <p:spPr>
          <a:xfrm flipH="1" flipV="1">
            <a:off x="3793940" y="4342980"/>
            <a:ext cx="5493" cy="46849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Connecteur droit avec flèche 112"/>
          <p:cNvCxnSpPr>
            <a:endCxn id="107" idx="2"/>
          </p:cNvCxnSpPr>
          <p:nvPr/>
        </p:nvCxnSpPr>
        <p:spPr>
          <a:xfrm flipH="1" flipV="1">
            <a:off x="4546066" y="4336492"/>
            <a:ext cx="1" cy="47498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4959814" y="3888257"/>
            <a:ext cx="778496" cy="4482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&lt;EOM&gt;</a:t>
            </a:r>
            <a:endParaRPr lang="en-US" sz="1400" dirty="0">
              <a:latin typeface="Consolas" panose="020B0609020204030204" pitchFamily="49" charset="0"/>
            </a:endParaRPr>
          </a:p>
        </p:txBody>
      </p:sp>
      <p:cxnSp>
        <p:nvCxnSpPr>
          <p:cNvPr id="115" name="Connecteur droit avec flèche 114"/>
          <p:cNvCxnSpPr>
            <a:endCxn id="114" idx="2"/>
          </p:cNvCxnSpPr>
          <p:nvPr/>
        </p:nvCxnSpPr>
        <p:spPr>
          <a:xfrm flipH="1" flipV="1">
            <a:off x="5349062" y="4336492"/>
            <a:ext cx="1" cy="4749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Connecteur droit avec flèche 118"/>
          <p:cNvCxnSpPr>
            <a:endCxn id="29" idx="1"/>
          </p:cNvCxnSpPr>
          <p:nvPr/>
        </p:nvCxnSpPr>
        <p:spPr>
          <a:xfrm>
            <a:off x="991673" y="5155717"/>
            <a:ext cx="317945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Connecteur droit avec flèche 120"/>
          <p:cNvCxnSpPr/>
          <p:nvPr/>
        </p:nvCxnSpPr>
        <p:spPr>
          <a:xfrm>
            <a:off x="579549" y="5155717"/>
            <a:ext cx="412124" cy="0"/>
          </a:xfrm>
          <a:prstGeom prst="straightConnector1">
            <a:avLst/>
          </a:prstGeom>
          <a:ln w="12700"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Connecteur en arc 126"/>
          <p:cNvCxnSpPr>
            <a:stCxn id="104" idx="3"/>
            <a:endCxn id="129" idx="1"/>
          </p:cNvCxnSpPr>
          <p:nvPr/>
        </p:nvCxnSpPr>
        <p:spPr>
          <a:xfrm>
            <a:off x="1881293" y="4112375"/>
            <a:ext cx="70416" cy="209317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9" name="Rectangle 128"/>
          <p:cNvSpPr/>
          <p:nvPr/>
        </p:nvSpPr>
        <p:spPr>
          <a:xfrm>
            <a:off x="1951709" y="5981429"/>
            <a:ext cx="687650" cy="44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&lt;BOM&gt;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3490364" y="5983604"/>
            <a:ext cx="612280" cy="44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is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4359537" y="5974941"/>
            <a:ext cx="370800" cy="461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a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4853045" y="5978068"/>
            <a:ext cx="989526" cy="44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sentence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2759736" y="5974941"/>
            <a:ext cx="577558" cy="44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This</a:t>
            </a:r>
            <a:endParaRPr lang="en-US" sz="1400" dirty="0">
              <a:latin typeface="Consolas" panose="020B0609020204030204" pitchFamily="49" charset="0"/>
            </a:endParaRPr>
          </a:p>
        </p:txBody>
      </p:sp>
      <p:cxnSp>
        <p:nvCxnSpPr>
          <p:cNvPr id="137" name="Connecteur droit avec flèche 136"/>
          <p:cNvCxnSpPr>
            <a:stCxn id="129" idx="0"/>
            <a:endCxn id="34" idx="2"/>
          </p:cNvCxnSpPr>
          <p:nvPr/>
        </p:nvCxnSpPr>
        <p:spPr>
          <a:xfrm flipV="1">
            <a:off x="2295534" y="5499962"/>
            <a:ext cx="1319" cy="48146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Connecteur droit avec flèche 137"/>
          <p:cNvCxnSpPr>
            <a:stCxn id="133" idx="0"/>
            <a:endCxn id="36" idx="2"/>
          </p:cNvCxnSpPr>
          <p:nvPr/>
        </p:nvCxnSpPr>
        <p:spPr>
          <a:xfrm flipV="1">
            <a:off x="3048515" y="5499962"/>
            <a:ext cx="4280" cy="47497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Connecteur droit avec flèche 138"/>
          <p:cNvCxnSpPr>
            <a:stCxn id="130" idx="0"/>
            <a:endCxn id="39" idx="2"/>
          </p:cNvCxnSpPr>
          <p:nvPr/>
        </p:nvCxnSpPr>
        <p:spPr>
          <a:xfrm flipV="1">
            <a:off x="3796504" y="5499962"/>
            <a:ext cx="2929" cy="48364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Connecteur droit avec flèche 139"/>
          <p:cNvCxnSpPr>
            <a:stCxn id="131" idx="0"/>
            <a:endCxn id="49" idx="2"/>
          </p:cNvCxnSpPr>
          <p:nvPr/>
        </p:nvCxnSpPr>
        <p:spPr>
          <a:xfrm flipV="1">
            <a:off x="4544937" y="5499963"/>
            <a:ext cx="1130" cy="47497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Connecteur droit avec flèche 140"/>
          <p:cNvCxnSpPr>
            <a:stCxn id="132" idx="0"/>
            <a:endCxn id="72" idx="2"/>
          </p:cNvCxnSpPr>
          <p:nvPr/>
        </p:nvCxnSpPr>
        <p:spPr>
          <a:xfrm flipV="1">
            <a:off x="5347808" y="5499962"/>
            <a:ext cx="1255" cy="4781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Connecteur en arc 159"/>
          <p:cNvCxnSpPr>
            <a:stCxn id="108" idx="3"/>
            <a:endCxn id="133" idx="1"/>
          </p:cNvCxnSpPr>
          <p:nvPr/>
        </p:nvCxnSpPr>
        <p:spPr>
          <a:xfrm>
            <a:off x="2584313" y="4112375"/>
            <a:ext cx="175423" cy="208668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Connecteur en arc 162"/>
          <p:cNvCxnSpPr>
            <a:stCxn id="105" idx="3"/>
            <a:endCxn id="130" idx="1"/>
          </p:cNvCxnSpPr>
          <p:nvPr/>
        </p:nvCxnSpPr>
        <p:spPr>
          <a:xfrm>
            <a:off x="3248712" y="4112375"/>
            <a:ext cx="241652" cy="209534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Connecteur en arc 165"/>
          <p:cNvCxnSpPr>
            <a:stCxn id="106" idx="3"/>
            <a:endCxn id="131" idx="1"/>
          </p:cNvCxnSpPr>
          <p:nvPr/>
        </p:nvCxnSpPr>
        <p:spPr>
          <a:xfrm>
            <a:off x="3979340" y="4112374"/>
            <a:ext cx="380197" cy="209317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Connecteur en arc 169"/>
          <p:cNvCxnSpPr>
            <a:endCxn id="132" idx="1"/>
          </p:cNvCxnSpPr>
          <p:nvPr/>
        </p:nvCxnSpPr>
        <p:spPr>
          <a:xfrm rot="16200000" flipH="1">
            <a:off x="3794918" y="5144058"/>
            <a:ext cx="1977753" cy="13850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86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 output of RNN</a:t>
            </a:r>
            <a:endParaRPr lang="en-US" dirty="0"/>
          </a:p>
        </p:txBody>
      </p:sp>
      <p:sp>
        <p:nvSpPr>
          <p:cNvPr id="4" name="Shape 79"/>
          <p:cNvSpPr/>
          <p:nvPr/>
        </p:nvSpPr>
        <p:spPr>
          <a:xfrm>
            <a:off x="2664274" y="2062353"/>
            <a:ext cx="216996" cy="147765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sz="3200" dirty="0"/>
          </a:p>
        </p:txBody>
      </p:sp>
      <p:sp>
        <p:nvSpPr>
          <p:cNvPr id="5" name="Shape 83"/>
          <p:cNvSpPr/>
          <p:nvPr/>
        </p:nvSpPr>
        <p:spPr>
          <a:xfrm>
            <a:off x="4305446" y="1772009"/>
            <a:ext cx="266554" cy="4028817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sz="3200" dirty="0"/>
          </a:p>
        </p:txBody>
      </p:sp>
      <p:sp>
        <p:nvSpPr>
          <p:cNvPr id="6" name="Shape 95"/>
          <p:cNvSpPr/>
          <p:nvPr/>
        </p:nvSpPr>
        <p:spPr>
          <a:xfrm>
            <a:off x="3165862" y="2573910"/>
            <a:ext cx="929449" cy="454551"/>
          </a:xfrm>
          <a:prstGeom prst="rightArrow">
            <a:avLst>
              <a:gd name="adj1" fmla="val 50000"/>
              <a:gd name="adj2" fmla="val 3335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 dirty="0" smtClean="0"/>
              <a:t>un-embed</a:t>
            </a:r>
            <a:endParaRPr lang="en-US" sz="1200" dirty="0"/>
          </a:p>
        </p:txBody>
      </p:sp>
      <p:sp>
        <p:nvSpPr>
          <p:cNvPr id="7" name="Shape 96"/>
          <p:cNvSpPr/>
          <p:nvPr/>
        </p:nvSpPr>
        <p:spPr>
          <a:xfrm>
            <a:off x="4872797" y="3507495"/>
            <a:ext cx="863220" cy="557843"/>
          </a:xfrm>
          <a:prstGeom prst="rightArrow">
            <a:avLst>
              <a:gd name="adj1" fmla="val 50000"/>
              <a:gd name="adj2" fmla="val 3335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 dirty="0" err="1" smtClean="0"/>
              <a:t>softmax</a:t>
            </a:r>
            <a:endParaRPr lang="en-US" sz="1200" dirty="0"/>
          </a:p>
        </p:txBody>
      </p:sp>
      <p:pic>
        <p:nvPicPr>
          <p:cNvPr id="8" name="Shape 107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30023" y="1975114"/>
            <a:ext cx="369348" cy="29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108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0404" y="2187516"/>
            <a:ext cx="570230" cy="29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22"/>
          <p:cNvSpPr/>
          <p:nvPr/>
        </p:nvSpPr>
        <p:spPr>
          <a:xfrm>
            <a:off x="6522197" y="3224333"/>
            <a:ext cx="2048672" cy="566324"/>
          </a:xfrm>
          <a:prstGeom prst="wedgeRectCallout">
            <a:avLst>
              <a:gd name="adj1" fmla="val -58089"/>
              <a:gd name="adj2" fmla="val 29936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600" dirty="0" err="1" smtClean="0">
                <a:solidFill>
                  <a:schemeClr val="dk1"/>
                </a:solidFill>
              </a:rPr>
              <a:t>Prob</a:t>
            </a:r>
            <a:r>
              <a:rPr lang="en-US" sz="1600" dirty="0" smtClean="0">
                <a:solidFill>
                  <a:schemeClr val="dk1"/>
                </a:solidFill>
              </a:rPr>
              <a:t> dist. over next word</a:t>
            </a:r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11" name="Shape 123"/>
          <p:cNvSpPr/>
          <p:nvPr/>
        </p:nvSpPr>
        <p:spPr>
          <a:xfrm>
            <a:off x="495838" y="2573910"/>
            <a:ext cx="1867640" cy="543120"/>
          </a:xfrm>
          <a:prstGeom prst="wedgeRectCallout">
            <a:avLst>
              <a:gd name="adj1" fmla="val 62325"/>
              <a:gd name="adj2" fmla="val 21326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dk1"/>
                </a:solidFill>
              </a:rPr>
              <a:t>Embedded predicted output</a:t>
            </a:r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12" name="Shape 83"/>
          <p:cNvSpPr/>
          <p:nvPr/>
        </p:nvSpPr>
        <p:spPr>
          <a:xfrm>
            <a:off x="6036814" y="1772009"/>
            <a:ext cx="266554" cy="402881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1000">
                <a:srgbClr val="FF0000"/>
              </a:gs>
              <a:gs pos="81000">
                <a:srgbClr val="FF0000"/>
              </a:gs>
              <a:gs pos="72000">
                <a:schemeClr val="bg1"/>
              </a:gs>
              <a:gs pos="41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2339737" y="5285922"/>
            <a:ext cx="874960" cy="44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&lt;EOM&gt;</a:t>
            </a:r>
            <a:endParaRPr lang="en-US" sz="1400" dirty="0">
              <a:latin typeface="Consolas" panose="020B0609020204030204" pitchFamily="49" charset="0"/>
            </a:endParaRPr>
          </a:p>
        </p:txBody>
      </p:sp>
      <p:cxnSp>
        <p:nvCxnSpPr>
          <p:cNvPr id="14" name="Connecteur droit avec flèche 13"/>
          <p:cNvCxnSpPr>
            <a:endCxn id="15" idx="2"/>
          </p:cNvCxnSpPr>
          <p:nvPr/>
        </p:nvCxnSpPr>
        <p:spPr>
          <a:xfrm flipH="1" flipV="1">
            <a:off x="2774083" y="4733670"/>
            <a:ext cx="2964" cy="47497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542793" y="4045180"/>
                <a:ext cx="462579" cy="68849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793" y="4045180"/>
                <a:ext cx="462579" cy="6884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hape 123"/>
          <p:cNvSpPr/>
          <p:nvPr/>
        </p:nvSpPr>
        <p:spPr>
          <a:xfrm>
            <a:off x="984344" y="4381493"/>
            <a:ext cx="1219569" cy="434100"/>
          </a:xfrm>
          <a:prstGeom prst="wedgeRectCallout">
            <a:avLst>
              <a:gd name="adj1" fmla="val 69717"/>
              <a:gd name="adj2" fmla="val -32076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dk1"/>
                </a:solidFill>
              </a:rPr>
              <a:t>RNN</a:t>
            </a:r>
            <a:endParaRPr lang="en-US" sz="1600" dirty="0">
              <a:solidFill>
                <a:schemeClr val="dk1"/>
              </a:solidFill>
            </a:endParaRPr>
          </a:p>
        </p:txBody>
      </p:sp>
      <p:cxnSp>
        <p:nvCxnSpPr>
          <p:cNvPr id="20" name="Connecteur droit avec flèche 19"/>
          <p:cNvCxnSpPr>
            <a:stCxn id="15" idx="0"/>
            <a:endCxn id="4" idx="2"/>
          </p:cNvCxnSpPr>
          <p:nvPr/>
        </p:nvCxnSpPr>
        <p:spPr>
          <a:xfrm flipH="1" flipV="1">
            <a:off x="2772772" y="3540012"/>
            <a:ext cx="1311" cy="50516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Shape 123"/>
          <p:cNvSpPr/>
          <p:nvPr/>
        </p:nvSpPr>
        <p:spPr>
          <a:xfrm>
            <a:off x="833537" y="5266517"/>
            <a:ext cx="1219569" cy="434100"/>
          </a:xfrm>
          <a:prstGeom prst="wedgeRectCallout">
            <a:avLst>
              <a:gd name="adj1" fmla="val 75525"/>
              <a:gd name="adj2" fmla="val 10942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dk1"/>
                </a:solidFill>
              </a:rPr>
              <a:t>Input</a:t>
            </a:r>
            <a:endParaRPr lang="en-US" sz="1600" dirty="0">
              <a:solidFill>
                <a:schemeClr val="dk1"/>
              </a:solidFill>
            </a:endParaRPr>
          </a:p>
        </p:txBody>
      </p:sp>
      <p:pic>
        <p:nvPicPr>
          <p:cNvPr id="26" name="Shape 108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0333" y="2187516"/>
            <a:ext cx="570230" cy="29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ZoneTexte 26"/>
          <p:cNvSpPr txBox="1"/>
          <p:nvPr/>
        </p:nvSpPr>
        <p:spPr>
          <a:xfrm>
            <a:off x="4604962" y="6131852"/>
            <a:ext cx="4220971" cy="687943"/>
          </a:xfrm>
          <a:prstGeom prst="flowChartDocumen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117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i="1" spc="20" dirty="0" smtClean="0">
                <a:solidFill>
                  <a:srgbClr val="60A0B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 Creating prob. dist. over next symbol </a:t>
            </a:r>
            <a:endParaRPr lang="en-US" sz="6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17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out </a:t>
            </a:r>
            <a:r>
              <a:rPr lang="en-US" sz="1400" spc="20" dirty="0" smtClean="0">
                <a:solidFill>
                  <a:srgbClr val="666666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</a:t>
            </a:r>
            <a:r>
              <a:rPr lang="en-US" sz="14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400" spc="2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tf</a:t>
            </a:r>
            <a:r>
              <a:rPr lang="en-US" sz="1400" spc="20" dirty="0" err="1" smtClean="0">
                <a:solidFill>
                  <a:srgbClr val="666666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400" spc="2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matmul</a:t>
            </a:r>
            <a:r>
              <a:rPr lang="en-US" sz="14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400" spc="2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emb_out,un_emb</a:t>
            </a:r>
            <a:r>
              <a:rPr lang="en-US" sz="14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 </a:t>
            </a:r>
            <a:r>
              <a:rPr lang="en-US" sz="1400" i="1" spc="20" dirty="0" smtClean="0">
                <a:solidFill>
                  <a:srgbClr val="60A0B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#1 </a:t>
            </a:r>
            <a:endParaRPr lang="en-US" sz="6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17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spc="2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sm</a:t>
            </a:r>
            <a:r>
              <a:rPr lang="en-US" sz="14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400" spc="20" dirty="0" smtClean="0">
                <a:solidFill>
                  <a:srgbClr val="666666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</a:t>
            </a:r>
            <a:r>
              <a:rPr lang="en-US" sz="14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400" spc="2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tf</a:t>
            </a:r>
            <a:r>
              <a:rPr lang="en-US" sz="1400" spc="20" dirty="0" err="1" smtClean="0">
                <a:solidFill>
                  <a:srgbClr val="666666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400" spc="2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nn</a:t>
            </a:r>
            <a:r>
              <a:rPr lang="en-US" sz="1400" spc="20" dirty="0" err="1" smtClean="0">
                <a:solidFill>
                  <a:srgbClr val="666666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400" spc="2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softmax</a:t>
            </a:r>
            <a:r>
              <a:rPr lang="en-US" sz="14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(out)</a:t>
            </a:r>
            <a:r>
              <a:rPr lang="en-US" sz="1400" i="1" spc="20" dirty="0" smtClean="0">
                <a:solidFill>
                  <a:srgbClr val="60A0B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#2 </a:t>
            </a:r>
            <a:endParaRPr lang="en-US" sz="4000" dirty="0"/>
          </a:p>
        </p:txBody>
      </p:sp>
      <p:sp>
        <p:nvSpPr>
          <p:cNvPr id="28" name="Rectangle 27"/>
          <p:cNvSpPr/>
          <p:nvPr/>
        </p:nvSpPr>
        <p:spPr>
          <a:xfrm>
            <a:off x="3369273" y="3080105"/>
            <a:ext cx="443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spc="20" dirty="0" smtClean="0">
                <a:solidFill>
                  <a:srgbClr val="60A0B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#1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035005" y="4065338"/>
            <a:ext cx="443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spc="20" dirty="0" smtClean="0">
                <a:solidFill>
                  <a:srgbClr val="60A0B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6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decoding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564161"/>
          </a:xfrm>
        </p:spPr>
        <p:txBody>
          <a:bodyPr>
            <a:normAutofit/>
          </a:bodyPr>
          <a:lstStyle/>
          <a:p>
            <a:r>
              <a:rPr lang="en-US" dirty="0" smtClean="0"/>
              <a:t>At every time-step, take the most probable word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06392" y="5974941"/>
            <a:ext cx="874960" cy="44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&lt;EOM&gt;</a:t>
            </a:r>
            <a:endParaRPr lang="en-US" sz="1400" dirty="0">
              <a:latin typeface="Consolas" panose="020B0609020204030204" pitchFamily="49" charset="0"/>
            </a:endParaRPr>
          </a:p>
        </p:txBody>
      </p:sp>
      <p:cxnSp>
        <p:nvCxnSpPr>
          <p:cNvPr id="44" name="Connecteur droit avec flèche 43"/>
          <p:cNvCxnSpPr>
            <a:stCxn id="43" idx="0"/>
            <a:endCxn id="29" idx="2"/>
          </p:cNvCxnSpPr>
          <p:nvPr/>
        </p:nvCxnSpPr>
        <p:spPr>
          <a:xfrm flipH="1" flipV="1">
            <a:off x="1540908" y="5499962"/>
            <a:ext cx="2964" cy="47497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309618" y="4811472"/>
                <a:ext cx="462579" cy="68849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618" y="4811472"/>
                <a:ext cx="462579" cy="6884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2065563" y="4811472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821505" y="4811472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568143" y="4811472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6" name="Connecteur droit avec flèche 45"/>
          <p:cNvCxnSpPr>
            <a:stCxn id="29" idx="3"/>
            <a:endCxn id="34" idx="1"/>
          </p:cNvCxnSpPr>
          <p:nvPr/>
        </p:nvCxnSpPr>
        <p:spPr>
          <a:xfrm>
            <a:off x="1772197" y="5155717"/>
            <a:ext cx="293366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>
            <a:stCxn id="34" idx="3"/>
            <a:endCxn id="36" idx="1"/>
          </p:cNvCxnSpPr>
          <p:nvPr/>
        </p:nvCxnSpPr>
        <p:spPr>
          <a:xfrm>
            <a:off x="2528142" y="5155717"/>
            <a:ext cx="293363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stCxn id="36" idx="3"/>
            <a:endCxn id="39" idx="1"/>
          </p:cNvCxnSpPr>
          <p:nvPr/>
        </p:nvCxnSpPr>
        <p:spPr>
          <a:xfrm>
            <a:off x="3284084" y="5155717"/>
            <a:ext cx="284059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4314777" y="4811473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2" name="Connecteur droit avec flèche 51"/>
          <p:cNvCxnSpPr>
            <a:stCxn id="39" idx="3"/>
            <a:endCxn id="49" idx="1"/>
          </p:cNvCxnSpPr>
          <p:nvPr/>
        </p:nvCxnSpPr>
        <p:spPr>
          <a:xfrm>
            <a:off x="4030722" y="5155717"/>
            <a:ext cx="284055" cy="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117773" y="4811472"/>
            <a:ext cx="462579" cy="6884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3" name="Connecteur droit avec flèche 72"/>
          <p:cNvCxnSpPr>
            <a:stCxn id="49" idx="3"/>
            <a:endCxn id="72" idx="1"/>
          </p:cNvCxnSpPr>
          <p:nvPr/>
        </p:nvCxnSpPr>
        <p:spPr>
          <a:xfrm flipV="1">
            <a:off x="4777356" y="5155717"/>
            <a:ext cx="340417" cy="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1200047" y="2469289"/>
            <a:ext cx="687650" cy="4482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&lt;BOM&gt;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2828837" y="2469289"/>
            <a:ext cx="394472" cy="4482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is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583137" y="2462800"/>
            <a:ext cx="370800" cy="4612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a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025900" y="2469289"/>
            <a:ext cx="989526" cy="4482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sentence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981352" y="2469289"/>
            <a:ext cx="577558" cy="4482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This</a:t>
            </a:r>
            <a:endParaRPr lang="en-US" sz="1400" dirty="0">
              <a:latin typeface="Consolas" panose="020B0609020204030204" pitchFamily="49" charset="0"/>
            </a:endParaRPr>
          </a:p>
        </p:txBody>
      </p:sp>
      <p:cxnSp>
        <p:nvCxnSpPr>
          <p:cNvPr id="109" name="Connecteur droit avec flèche 108"/>
          <p:cNvCxnSpPr>
            <a:endCxn id="104" idx="2"/>
          </p:cNvCxnSpPr>
          <p:nvPr/>
        </p:nvCxnSpPr>
        <p:spPr>
          <a:xfrm flipH="1" flipV="1">
            <a:off x="1537468" y="4336492"/>
            <a:ext cx="3440" cy="4749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Connecteur droit avec flèche 109"/>
          <p:cNvCxnSpPr>
            <a:endCxn id="108" idx="2"/>
          </p:cNvCxnSpPr>
          <p:nvPr/>
        </p:nvCxnSpPr>
        <p:spPr>
          <a:xfrm flipH="1" flipV="1">
            <a:off x="2295534" y="4336492"/>
            <a:ext cx="1319" cy="4749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Connecteur droit avec flèche 110"/>
          <p:cNvCxnSpPr>
            <a:endCxn id="105" idx="2"/>
          </p:cNvCxnSpPr>
          <p:nvPr/>
        </p:nvCxnSpPr>
        <p:spPr>
          <a:xfrm flipH="1" flipV="1">
            <a:off x="3051476" y="4336492"/>
            <a:ext cx="1320" cy="4749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Connecteur droit avec flèche 111"/>
          <p:cNvCxnSpPr>
            <a:endCxn id="106" idx="2"/>
          </p:cNvCxnSpPr>
          <p:nvPr/>
        </p:nvCxnSpPr>
        <p:spPr>
          <a:xfrm flipH="1" flipV="1">
            <a:off x="3793940" y="4342980"/>
            <a:ext cx="5493" cy="46849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Connecteur droit avec flèche 112"/>
          <p:cNvCxnSpPr>
            <a:endCxn id="107" idx="2"/>
          </p:cNvCxnSpPr>
          <p:nvPr/>
        </p:nvCxnSpPr>
        <p:spPr>
          <a:xfrm flipH="1" flipV="1">
            <a:off x="4546066" y="4336492"/>
            <a:ext cx="1" cy="47498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4978164" y="2469289"/>
            <a:ext cx="739288" cy="4482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&lt;EOM&gt;</a:t>
            </a:r>
            <a:endParaRPr lang="en-US" sz="1400" dirty="0">
              <a:latin typeface="Consolas" panose="020B0609020204030204" pitchFamily="49" charset="0"/>
            </a:endParaRPr>
          </a:p>
        </p:txBody>
      </p:sp>
      <p:cxnSp>
        <p:nvCxnSpPr>
          <p:cNvPr id="115" name="Connecteur droit avec flèche 114"/>
          <p:cNvCxnSpPr>
            <a:endCxn id="114" idx="2"/>
          </p:cNvCxnSpPr>
          <p:nvPr/>
        </p:nvCxnSpPr>
        <p:spPr>
          <a:xfrm flipH="1" flipV="1">
            <a:off x="5349062" y="4336492"/>
            <a:ext cx="1" cy="4749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Connecteur droit avec flèche 118"/>
          <p:cNvCxnSpPr>
            <a:endCxn id="29" idx="1"/>
          </p:cNvCxnSpPr>
          <p:nvPr/>
        </p:nvCxnSpPr>
        <p:spPr>
          <a:xfrm>
            <a:off x="991673" y="5155717"/>
            <a:ext cx="317945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Connecteur droit avec flèche 120"/>
          <p:cNvCxnSpPr/>
          <p:nvPr/>
        </p:nvCxnSpPr>
        <p:spPr>
          <a:xfrm>
            <a:off x="579549" y="5155717"/>
            <a:ext cx="412124" cy="0"/>
          </a:xfrm>
          <a:prstGeom prst="straightConnector1">
            <a:avLst/>
          </a:prstGeom>
          <a:ln w="12700"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Connecteur en arc 126"/>
          <p:cNvCxnSpPr>
            <a:stCxn id="104" idx="3"/>
            <a:endCxn id="129" idx="1"/>
          </p:cNvCxnSpPr>
          <p:nvPr/>
        </p:nvCxnSpPr>
        <p:spPr>
          <a:xfrm>
            <a:off x="1887697" y="2693407"/>
            <a:ext cx="64012" cy="351214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9" name="Rectangle 128"/>
          <p:cNvSpPr/>
          <p:nvPr/>
        </p:nvSpPr>
        <p:spPr>
          <a:xfrm>
            <a:off x="1951709" y="5981429"/>
            <a:ext cx="687650" cy="44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&lt;BOM&gt;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3490364" y="5983604"/>
            <a:ext cx="612280" cy="44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is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4359537" y="5974941"/>
            <a:ext cx="370800" cy="461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a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4853045" y="5978068"/>
            <a:ext cx="989526" cy="44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sentence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2759736" y="5974941"/>
            <a:ext cx="577558" cy="44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nsolas" panose="020B0609020204030204" pitchFamily="49" charset="0"/>
              </a:rPr>
              <a:t>This</a:t>
            </a:r>
            <a:endParaRPr lang="en-US" sz="1400" dirty="0">
              <a:latin typeface="Consolas" panose="020B0609020204030204" pitchFamily="49" charset="0"/>
            </a:endParaRPr>
          </a:p>
        </p:txBody>
      </p:sp>
      <p:cxnSp>
        <p:nvCxnSpPr>
          <p:cNvPr id="137" name="Connecteur droit avec flèche 136"/>
          <p:cNvCxnSpPr>
            <a:stCxn id="129" idx="0"/>
            <a:endCxn id="34" idx="2"/>
          </p:cNvCxnSpPr>
          <p:nvPr/>
        </p:nvCxnSpPr>
        <p:spPr>
          <a:xfrm flipV="1">
            <a:off x="2295534" y="5499962"/>
            <a:ext cx="1319" cy="48146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Connecteur droit avec flèche 137"/>
          <p:cNvCxnSpPr>
            <a:stCxn id="133" idx="0"/>
            <a:endCxn id="36" idx="2"/>
          </p:cNvCxnSpPr>
          <p:nvPr/>
        </p:nvCxnSpPr>
        <p:spPr>
          <a:xfrm flipV="1">
            <a:off x="3048515" y="5499962"/>
            <a:ext cx="4280" cy="47497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Connecteur droit avec flèche 138"/>
          <p:cNvCxnSpPr>
            <a:stCxn id="130" idx="0"/>
            <a:endCxn id="39" idx="2"/>
          </p:cNvCxnSpPr>
          <p:nvPr/>
        </p:nvCxnSpPr>
        <p:spPr>
          <a:xfrm flipV="1">
            <a:off x="3796504" y="5499962"/>
            <a:ext cx="2929" cy="48364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Connecteur droit avec flèche 139"/>
          <p:cNvCxnSpPr>
            <a:stCxn id="131" idx="0"/>
            <a:endCxn id="49" idx="2"/>
          </p:cNvCxnSpPr>
          <p:nvPr/>
        </p:nvCxnSpPr>
        <p:spPr>
          <a:xfrm flipV="1">
            <a:off x="4544937" y="5499963"/>
            <a:ext cx="1130" cy="47497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Connecteur droit avec flèche 140"/>
          <p:cNvCxnSpPr>
            <a:stCxn id="132" idx="0"/>
            <a:endCxn id="72" idx="2"/>
          </p:cNvCxnSpPr>
          <p:nvPr/>
        </p:nvCxnSpPr>
        <p:spPr>
          <a:xfrm flipV="1">
            <a:off x="5347808" y="5499962"/>
            <a:ext cx="1255" cy="4781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Connecteur en arc 159"/>
          <p:cNvCxnSpPr>
            <a:stCxn id="108" idx="3"/>
            <a:endCxn id="133" idx="1"/>
          </p:cNvCxnSpPr>
          <p:nvPr/>
        </p:nvCxnSpPr>
        <p:spPr>
          <a:xfrm>
            <a:off x="2558910" y="2693407"/>
            <a:ext cx="200826" cy="350565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Connecteur en arc 162"/>
          <p:cNvCxnSpPr>
            <a:stCxn id="105" idx="3"/>
            <a:endCxn id="130" idx="1"/>
          </p:cNvCxnSpPr>
          <p:nvPr/>
        </p:nvCxnSpPr>
        <p:spPr>
          <a:xfrm>
            <a:off x="3223309" y="2693407"/>
            <a:ext cx="267055" cy="351431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Connecteur en arc 165"/>
          <p:cNvCxnSpPr>
            <a:stCxn id="106" idx="3"/>
            <a:endCxn id="131" idx="1"/>
          </p:cNvCxnSpPr>
          <p:nvPr/>
        </p:nvCxnSpPr>
        <p:spPr>
          <a:xfrm>
            <a:off x="3953937" y="2693406"/>
            <a:ext cx="405600" cy="351214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Connecteur en arc 169"/>
          <p:cNvCxnSpPr/>
          <p:nvPr/>
        </p:nvCxnSpPr>
        <p:spPr>
          <a:xfrm rot="16200000" flipH="1">
            <a:off x="3349052" y="4352316"/>
            <a:ext cx="3057417" cy="20080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Shape 83"/>
          <p:cNvSpPr/>
          <p:nvPr/>
        </p:nvSpPr>
        <p:spPr>
          <a:xfrm>
            <a:off x="1460615" y="3394891"/>
            <a:ext cx="153706" cy="9068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1000">
                <a:srgbClr val="FF0000"/>
              </a:gs>
              <a:gs pos="81000">
                <a:srgbClr val="FF9F9F"/>
              </a:gs>
              <a:gs pos="72000">
                <a:schemeClr val="bg1"/>
              </a:gs>
              <a:gs pos="36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200" dirty="0"/>
          </a:p>
        </p:txBody>
      </p:sp>
      <p:sp>
        <p:nvSpPr>
          <p:cNvPr id="53" name="Shape 123"/>
          <p:cNvSpPr/>
          <p:nvPr/>
        </p:nvSpPr>
        <p:spPr>
          <a:xfrm>
            <a:off x="121810" y="3883655"/>
            <a:ext cx="869863" cy="300272"/>
          </a:xfrm>
          <a:prstGeom prst="wedgeRectCallout">
            <a:avLst>
              <a:gd name="adj1" fmla="val 77860"/>
              <a:gd name="adj2" fmla="val -124292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dirty="0" smtClean="0">
                <a:solidFill>
                  <a:schemeClr val="dk1"/>
                </a:solidFill>
              </a:rPr>
              <a:t>argmax</a:t>
            </a:r>
            <a:endParaRPr lang="en" sz="1600" dirty="0">
              <a:solidFill>
                <a:schemeClr val="dk1"/>
              </a:solidFill>
            </a:endParaRPr>
          </a:p>
        </p:txBody>
      </p:sp>
      <p:cxnSp>
        <p:nvCxnSpPr>
          <p:cNvPr id="55" name="Connecteur droit avec flèche 54"/>
          <p:cNvCxnSpPr/>
          <p:nvPr/>
        </p:nvCxnSpPr>
        <p:spPr>
          <a:xfrm flipH="1" flipV="1">
            <a:off x="1549060" y="2831627"/>
            <a:ext cx="0" cy="4749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Shape 83"/>
          <p:cNvSpPr/>
          <p:nvPr/>
        </p:nvSpPr>
        <p:spPr>
          <a:xfrm>
            <a:off x="2205642" y="3385818"/>
            <a:ext cx="153706" cy="9068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6000">
                <a:srgbClr val="FF0000"/>
              </a:gs>
              <a:gs pos="81000">
                <a:srgbClr val="FF9F9F"/>
              </a:gs>
              <a:gs pos="72000">
                <a:schemeClr val="bg1"/>
              </a:gs>
              <a:gs pos="19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200" dirty="0"/>
          </a:p>
        </p:txBody>
      </p:sp>
      <p:cxnSp>
        <p:nvCxnSpPr>
          <p:cNvPr id="58" name="Connecteur droit avec flèche 57"/>
          <p:cNvCxnSpPr/>
          <p:nvPr/>
        </p:nvCxnSpPr>
        <p:spPr>
          <a:xfrm flipH="1" flipV="1">
            <a:off x="2294087" y="2831627"/>
            <a:ext cx="0" cy="4749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Shape 83"/>
          <p:cNvSpPr/>
          <p:nvPr/>
        </p:nvSpPr>
        <p:spPr>
          <a:xfrm>
            <a:off x="2962309" y="3390839"/>
            <a:ext cx="153706" cy="9068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7000">
                <a:srgbClr val="FF0000"/>
              </a:gs>
              <a:gs pos="13000">
                <a:srgbClr val="FF9F9F"/>
              </a:gs>
              <a:gs pos="86000">
                <a:schemeClr val="bg1"/>
              </a:gs>
              <a:gs pos="19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200" dirty="0"/>
          </a:p>
        </p:txBody>
      </p:sp>
      <p:cxnSp>
        <p:nvCxnSpPr>
          <p:cNvPr id="60" name="Connecteur droit avec flèche 59"/>
          <p:cNvCxnSpPr/>
          <p:nvPr/>
        </p:nvCxnSpPr>
        <p:spPr>
          <a:xfrm flipH="1" flipV="1">
            <a:off x="3037442" y="2831627"/>
            <a:ext cx="0" cy="4749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Shape 83"/>
          <p:cNvSpPr/>
          <p:nvPr/>
        </p:nvSpPr>
        <p:spPr>
          <a:xfrm>
            <a:off x="3720322" y="3385818"/>
            <a:ext cx="153706" cy="9068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6000">
                <a:srgbClr val="FF0000"/>
              </a:gs>
              <a:gs pos="72000">
                <a:schemeClr val="bg1"/>
              </a:gs>
              <a:gs pos="39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200" dirty="0"/>
          </a:p>
        </p:txBody>
      </p:sp>
      <p:sp>
        <p:nvSpPr>
          <p:cNvPr id="69" name="Shape 83"/>
          <p:cNvSpPr/>
          <p:nvPr/>
        </p:nvSpPr>
        <p:spPr>
          <a:xfrm>
            <a:off x="4452585" y="3385818"/>
            <a:ext cx="153706" cy="9068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4000">
                <a:srgbClr val="FF0000"/>
              </a:gs>
              <a:gs pos="81000">
                <a:srgbClr val="FF9F9F"/>
              </a:gs>
              <a:gs pos="53000">
                <a:schemeClr val="bg1"/>
              </a:gs>
              <a:gs pos="19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200" dirty="0"/>
          </a:p>
        </p:txBody>
      </p:sp>
      <p:sp>
        <p:nvSpPr>
          <p:cNvPr id="70" name="Shape 83"/>
          <p:cNvSpPr/>
          <p:nvPr/>
        </p:nvSpPr>
        <p:spPr>
          <a:xfrm>
            <a:off x="5270955" y="3394891"/>
            <a:ext cx="153706" cy="9068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2000">
                <a:srgbClr val="FF0000"/>
              </a:gs>
              <a:gs pos="43000">
                <a:srgbClr val="FF9F9F"/>
              </a:gs>
              <a:gs pos="100000">
                <a:schemeClr val="bg1"/>
              </a:gs>
              <a:gs pos="4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200" dirty="0"/>
          </a:p>
        </p:txBody>
      </p:sp>
      <p:cxnSp>
        <p:nvCxnSpPr>
          <p:cNvPr id="71" name="Connecteur droit avec flèche 70"/>
          <p:cNvCxnSpPr/>
          <p:nvPr/>
        </p:nvCxnSpPr>
        <p:spPr>
          <a:xfrm flipH="1" flipV="1">
            <a:off x="3803055" y="2831627"/>
            <a:ext cx="0" cy="4749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necteur droit avec flèche 73"/>
          <p:cNvCxnSpPr/>
          <p:nvPr/>
        </p:nvCxnSpPr>
        <p:spPr>
          <a:xfrm flipH="1" flipV="1">
            <a:off x="4516544" y="2831627"/>
            <a:ext cx="0" cy="4749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 flipH="1" flipV="1">
            <a:off x="5347808" y="2831627"/>
            <a:ext cx="0" cy="4749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1373227" y="3392503"/>
            <a:ext cx="341290" cy="25890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79" name="Ellipse 78"/>
          <p:cNvSpPr/>
          <p:nvPr/>
        </p:nvSpPr>
        <p:spPr>
          <a:xfrm>
            <a:off x="2117839" y="3798367"/>
            <a:ext cx="341290" cy="25890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80" name="Ellipse 79"/>
          <p:cNvSpPr/>
          <p:nvPr/>
        </p:nvSpPr>
        <p:spPr>
          <a:xfrm>
            <a:off x="2867030" y="3950151"/>
            <a:ext cx="341290" cy="25890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81" name="Ellipse 80"/>
          <p:cNvSpPr/>
          <p:nvPr/>
        </p:nvSpPr>
        <p:spPr>
          <a:xfrm>
            <a:off x="3632410" y="3754203"/>
            <a:ext cx="341290" cy="25890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82" name="Ellipse 81"/>
          <p:cNvSpPr/>
          <p:nvPr/>
        </p:nvSpPr>
        <p:spPr>
          <a:xfrm>
            <a:off x="4358793" y="3521400"/>
            <a:ext cx="341290" cy="25890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83" name="Ellipse 82"/>
          <p:cNvSpPr/>
          <p:nvPr/>
        </p:nvSpPr>
        <p:spPr>
          <a:xfrm>
            <a:off x="5177163" y="3539464"/>
            <a:ext cx="341290" cy="25890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61558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5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75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0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85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4500"/>
                            </p:stCondLst>
                            <p:childTnLst>
                              <p:par>
                                <p:cTn id="2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5500"/>
                            </p:stCondLst>
                            <p:childTnLst>
                              <p:par>
                                <p:cTn id="2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9" grpId="0" animBg="1"/>
      <p:bldP spid="49" grpId="0" animBg="1"/>
      <p:bldP spid="72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14" grpId="0" animBg="1"/>
      <p:bldP spid="129" grpId="0"/>
      <p:bldP spid="130" grpId="0"/>
      <p:bldP spid="131" grpId="0"/>
      <p:bldP spid="132" grpId="0"/>
      <p:bldP spid="133" grpId="0"/>
      <p:bldP spid="50" grpId="0" animBg="1"/>
      <p:bldP spid="53" grpId="0" animBg="1"/>
      <p:bldP spid="57" grpId="0" animBg="1"/>
      <p:bldP spid="59" grpId="0" animBg="1"/>
      <p:bldP spid="68" grpId="0" animBg="1"/>
      <p:bldP spid="69" grpId="0" animBg="1"/>
      <p:bldP spid="70" grpId="0" animBg="1"/>
      <p:bldP spid="19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Greedy</a:t>
            </a:r>
            <a:r>
              <a:rPr lang="fr-CH" dirty="0" smtClean="0"/>
              <a:t> </a:t>
            </a:r>
            <a:r>
              <a:rPr lang="fr-CH" dirty="0" err="1" smtClean="0"/>
              <a:t>decoding</a:t>
            </a:r>
            <a:r>
              <a:rPr lang="fr-CH" dirty="0" smtClean="0"/>
              <a:t> – HW 5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54546" y="2176529"/>
            <a:ext cx="8834908" cy="4449649"/>
          </a:xfrm>
        </p:spPr>
        <p:txBody>
          <a:bodyPr numCol="2"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i="1" spc="20" dirty="0" smtClean="0">
                <a:solidFill>
                  <a:srgbClr val="60A0B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 Here, we're no longer training, so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i="1" spc="20" dirty="0" smtClean="0">
                <a:solidFill>
                  <a:srgbClr val="60A0B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 </a:t>
            </a:r>
            <a:r>
              <a:rPr lang="en-US" sz="1200" i="1" spc="20" dirty="0" smtClean="0">
                <a:solidFill>
                  <a:srgbClr val="60A0B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at each decoding step, for each word </a:t>
            </a:r>
            <a:endParaRPr lang="fr-CH" sz="7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i="1" spc="20" dirty="0" smtClean="0">
                <a:solidFill>
                  <a:srgbClr val="60A0B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 that we chose, we have to pick the most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i="1" spc="20" dirty="0" smtClean="0">
                <a:solidFill>
                  <a:srgbClr val="60A0B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 probable word from the prob. </a:t>
            </a:r>
            <a:endParaRPr lang="fr-CH" sz="7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i="1" spc="20" dirty="0" smtClean="0">
                <a:solidFill>
                  <a:srgbClr val="60A0B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 dist. given by the </a:t>
            </a:r>
            <a:r>
              <a:rPr lang="en-US" sz="1200" i="1" spc="20" dirty="0" err="1" smtClean="0">
                <a:solidFill>
                  <a:srgbClr val="60A0B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softmax</a:t>
            </a:r>
            <a:r>
              <a:rPr lang="en-US" sz="1200" i="1" spc="20" dirty="0" smtClean="0">
                <a:solidFill>
                  <a:srgbClr val="60A0B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 This is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i="1" spc="20" dirty="0" smtClean="0">
                <a:solidFill>
                  <a:srgbClr val="60A0B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 </a:t>
            </a:r>
            <a:r>
              <a:rPr lang="en-US" sz="1200" i="1" spc="20" dirty="0" smtClean="0">
                <a:solidFill>
                  <a:srgbClr val="60A0B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why this code loops.</a:t>
            </a:r>
            <a:endParaRPr lang="fr-CH" sz="7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state </a:t>
            </a:r>
            <a:r>
              <a:rPr lang="en-US" sz="1200" spc="20" dirty="0" smtClean="0">
                <a:solidFill>
                  <a:srgbClr val="666666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</a:t>
            </a: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200" spc="2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init_state</a:t>
            </a:r>
            <a:endParaRPr lang="fr-CH" sz="7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i="1" spc="20" dirty="0" smtClean="0">
                <a:solidFill>
                  <a:srgbClr val="60A0B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 The first symbol is always the “&lt;BOM&gt;”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i="1" spc="20" dirty="0" smtClean="0">
                <a:solidFill>
                  <a:srgbClr val="60A0B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 (beginning of message) symbol</a:t>
            </a:r>
            <a:endParaRPr lang="fr-CH" sz="7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spc="2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inp</a:t>
            </a: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200" spc="20" dirty="0" smtClean="0">
                <a:solidFill>
                  <a:srgbClr val="666666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</a:t>
            </a: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200" spc="2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emb_target_list</a:t>
            </a: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[</a:t>
            </a:r>
            <a:r>
              <a:rPr lang="en-US" sz="1200" spc="20" dirty="0" smtClean="0">
                <a:solidFill>
                  <a:srgbClr val="40A07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</a:t>
            </a: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]</a:t>
            </a:r>
            <a:endParaRPr lang="fr-CH" sz="7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spc="20" dirty="0" smtClean="0">
                <a:solidFill>
                  <a:srgbClr val="00702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with</a:t>
            </a: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200" spc="2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tf</a:t>
            </a:r>
            <a:r>
              <a:rPr lang="en-US" sz="1200" spc="20" dirty="0" err="1" smtClean="0">
                <a:solidFill>
                  <a:srgbClr val="666666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200" spc="2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variable_scope</a:t>
            </a: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200" spc="20" dirty="0" smtClean="0">
                <a:solidFill>
                  <a:srgbClr val="4070A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lang="en-US" sz="1200" spc="20" dirty="0" err="1" smtClean="0">
                <a:solidFill>
                  <a:srgbClr val="4070A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unembedding</a:t>
            </a:r>
            <a:r>
              <a:rPr lang="en-US" sz="1200" spc="20" dirty="0" smtClean="0">
                <a:solidFill>
                  <a:srgbClr val="4070A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):</a:t>
            </a:r>
            <a:endParaRPr lang="fr-CH" sz="7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200" i="1" spc="20" dirty="0" smtClean="0">
                <a:solidFill>
                  <a:srgbClr val="60A0B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 defining the un-embedding parameter.</a:t>
            </a:r>
            <a:endParaRPr lang="fr-CH" sz="7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fr-CH" sz="1200" spc="2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un_emb</a:t>
            </a:r>
            <a:r>
              <a:rPr lang="fr-CH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CH" sz="1200" spc="20" dirty="0" smtClean="0">
                <a:solidFill>
                  <a:srgbClr val="666666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</a:t>
            </a:r>
            <a:r>
              <a:rPr lang="fr-CH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CH" sz="1200" spc="2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tf</a:t>
            </a:r>
            <a:r>
              <a:rPr lang="fr-CH" sz="1200" spc="20" dirty="0" err="1" smtClean="0">
                <a:solidFill>
                  <a:srgbClr val="666666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fr-CH" sz="1200" spc="2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transpose</a:t>
            </a:r>
            <a:r>
              <a:rPr lang="fr-CH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CH" sz="1200" spc="2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emb</a:t>
            </a:r>
            <a:r>
              <a:rPr lang="fr-CH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lang="fr-CH" sz="7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spc="2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output_list</a:t>
            </a: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200" spc="20" dirty="0" smtClean="0">
                <a:solidFill>
                  <a:srgbClr val="666666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</a:t>
            </a: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[]</a:t>
            </a:r>
            <a:endParaRPr lang="fr-CH" sz="7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spc="2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softmax_list</a:t>
            </a: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200" spc="20" dirty="0" smtClean="0">
                <a:solidFill>
                  <a:srgbClr val="666666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</a:t>
            </a: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[]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200" spc="20" dirty="0">
              <a:solidFill>
                <a:srgbClr val="000000"/>
              </a:solidFill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200" spc="20" dirty="0" smtClean="0">
              <a:solidFill>
                <a:srgbClr val="000000"/>
              </a:solidFill>
              <a:effectLst/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200" spc="20" dirty="0">
              <a:solidFill>
                <a:srgbClr val="000000"/>
              </a:solidFill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200" spc="20" dirty="0">
              <a:solidFill>
                <a:srgbClr val="000000"/>
              </a:solidFill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fr-CH" sz="1200" spc="20" dirty="0" smtClean="0">
              <a:solidFill>
                <a:srgbClr val="000000"/>
              </a:solidFill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fr-CH" sz="1200" spc="20" dirty="0">
              <a:solidFill>
                <a:srgbClr val="000000"/>
              </a:solidFill>
              <a:latin typeface="Consolas" panose="020B06090202040302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spc="20" dirty="0" smtClean="0">
                <a:solidFill>
                  <a:srgbClr val="00702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with</a:t>
            </a: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200" spc="2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tf</a:t>
            </a:r>
            <a:r>
              <a:rPr lang="en-US" sz="1200" spc="20" dirty="0" err="1" smtClean="0">
                <a:solidFill>
                  <a:srgbClr val="666666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200" spc="2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variable_scope</a:t>
            </a: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200" spc="20" dirty="0" smtClean="0">
                <a:solidFill>
                  <a:srgbClr val="4070A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"RNN"</a:t>
            </a: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):</a:t>
            </a:r>
            <a:endParaRPr lang="fr-CH" sz="7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200" b="1" spc="20" dirty="0" smtClean="0">
                <a:solidFill>
                  <a:srgbClr val="00702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for</a:t>
            </a: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200" spc="2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200" b="1" spc="20" dirty="0" smtClean="0">
                <a:solidFill>
                  <a:srgbClr val="00702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</a:t>
            </a: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200" spc="20" dirty="0" smtClean="0">
                <a:solidFill>
                  <a:srgbClr val="00702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range</a:t>
            </a: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200" spc="2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max_seq_len</a:t>
            </a: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):</a:t>
            </a:r>
            <a:endParaRPr lang="fr-CH" sz="7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200" b="1" spc="20" dirty="0" smtClean="0">
                <a:solidFill>
                  <a:srgbClr val="00702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200" spc="2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200" spc="20" dirty="0" smtClean="0">
                <a:solidFill>
                  <a:srgbClr val="666666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!=</a:t>
            </a: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200" spc="20" dirty="0" smtClean="0">
                <a:solidFill>
                  <a:srgbClr val="40A07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</a:t>
            </a: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</a:t>
            </a:r>
            <a:endParaRPr lang="fr-CH" sz="7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i="1" spc="20" dirty="0" smtClean="0">
                <a:solidFill>
                  <a:srgbClr val="60A0B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# needed to call cell multiple times</a:t>
            </a:r>
            <a:endParaRPr lang="fr-CH" sz="7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</a:t>
            </a:r>
            <a:r>
              <a:rPr lang="en-US" sz="1200" spc="2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tf</a:t>
            </a:r>
            <a:r>
              <a:rPr lang="en-US" sz="1200" spc="20" dirty="0" err="1" smtClean="0">
                <a:solidFill>
                  <a:srgbClr val="666666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200" spc="2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get_variable_scope</a:t>
            </a: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  <a:r>
              <a:rPr lang="en-US" sz="1200" spc="20" dirty="0" smtClean="0">
                <a:solidFill>
                  <a:srgbClr val="666666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200" spc="2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reuse_variables</a:t>
            </a: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  <a:endParaRPr lang="fr-CH" sz="7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fr-CH" sz="7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</a:t>
            </a:r>
            <a:r>
              <a:rPr lang="en-US" sz="1200" i="1" spc="20" dirty="0" smtClean="0">
                <a:solidFill>
                  <a:srgbClr val="60A0B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 Take one pass through the cell</a:t>
            </a:r>
            <a:endParaRPr lang="fr-CH" sz="7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</a:t>
            </a:r>
            <a:r>
              <a:rPr lang="en-US" sz="1200" spc="2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emb_out</a:t>
            </a: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state </a:t>
            </a:r>
            <a:r>
              <a:rPr lang="en-US" sz="1200" spc="20" dirty="0" smtClean="0">
                <a:solidFill>
                  <a:srgbClr val="666666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</a:t>
            </a: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cell(</a:t>
            </a:r>
            <a:r>
              <a:rPr lang="en-US" sz="1200" spc="2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inp,state</a:t>
            </a: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lang="fr-CH" sz="7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</a:t>
            </a:r>
            <a:r>
              <a:rPr lang="en-US" sz="1200" i="1" spc="20" dirty="0" smtClean="0">
                <a:solidFill>
                  <a:srgbClr val="60A0B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 Creating prob. dist. over next symbol </a:t>
            </a:r>
            <a:endParaRPr lang="fr-CH" sz="7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out </a:t>
            </a:r>
            <a:r>
              <a:rPr lang="en-US" sz="1200" spc="20" dirty="0" smtClean="0">
                <a:solidFill>
                  <a:srgbClr val="666666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</a:t>
            </a: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200" spc="2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tf</a:t>
            </a:r>
            <a:r>
              <a:rPr lang="en-US" sz="1200" spc="20" dirty="0" err="1" smtClean="0">
                <a:solidFill>
                  <a:srgbClr val="666666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200" spc="2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matmul</a:t>
            </a: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200" spc="2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emb_out,un_emb</a:t>
            </a: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lang="fr-CH" sz="7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</a:t>
            </a:r>
            <a:r>
              <a:rPr lang="en-US" sz="1200" spc="2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sm</a:t>
            </a: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200" spc="20" dirty="0" smtClean="0">
                <a:solidFill>
                  <a:srgbClr val="666666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</a:t>
            </a: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200" spc="2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tf</a:t>
            </a:r>
            <a:r>
              <a:rPr lang="en-US" sz="1200" spc="20" dirty="0" err="1" smtClean="0">
                <a:solidFill>
                  <a:srgbClr val="666666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200" spc="2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nn</a:t>
            </a:r>
            <a:r>
              <a:rPr lang="en-US" sz="1200" spc="20" dirty="0" err="1" smtClean="0">
                <a:solidFill>
                  <a:srgbClr val="666666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200" spc="2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softmax</a:t>
            </a: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(out)</a:t>
            </a:r>
            <a:endParaRPr lang="fr-CH" sz="7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</a:t>
            </a:r>
            <a:r>
              <a:rPr lang="en-US" sz="1200" i="1" spc="20" dirty="0" smtClean="0">
                <a:solidFill>
                  <a:srgbClr val="60A0B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 Taking most probable output and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i="1" spc="20" dirty="0">
                <a:solidFill>
                  <a:srgbClr val="60A0B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200" i="1" spc="20" dirty="0" smtClean="0">
                <a:solidFill>
                  <a:srgbClr val="60A0B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# </a:t>
            </a:r>
            <a:r>
              <a:rPr lang="en-US" sz="1200" i="1" spc="20" dirty="0" smtClean="0">
                <a:solidFill>
                  <a:srgbClr val="60A0B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embedding it again.</a:t>
            </a:r>
            <a:endParaRPr lang="fr-CH" sz="7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</a:t>
            </a:r>
            <a:r>
              <a:rPr lang="en-US" sz="1200" spc="2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inp</a:t>
            </a: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200" spc="20" dirty="0" smtClean="0">
                <a:solidFill>
                  <a:srgbClr val="666666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</a:t>
            </a: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200" spc="2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tf</a:t>
            </a:r>
            <a:r>
              <a:rPr lang="en-US" sz="1200" spc="20" dirty="0" err="1" smtClean="0">
                <a:solidFill>
                  <a:srgbClr val="666666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200" spc="2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nn</a:t>
            </a:r>
            <a:r>
              <a:rPr lang="en-US" sz="1200" spc="20" dirty="0" err="1" smtClean="0">
                <a:solidFill>
                  <a:srgbClr val="666666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200" spc="2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embedding_lookup</a:t>
            </a: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200" spc="2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 </a:t>
            </a:r>
            <a:r>
              <a:rPr lang="en-US" sz="1200" spc="2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emb,tf</a:t>
            </a:r>
            <a:r>
              <a:rPr lang="en-US" sz="1200" spc="20" dirty="0" err="1" smtClean="0">
                <a:solidFill>
                  <a:srgbClr val="666666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200" spc="2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argmax</a:t>
            </a: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(sm,</a:t>
            </a:r>
            <a:r>
              <a:rPr lang="en-US" sz="1200" spc="20" dirty="0" smtClean="0">
                <a:solidFill>
                  <a:srgbClr val="40A07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))</a:t>
            </a:r>
            <a:endParaRPr lang="fr-CH" sz="7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fr-CH" sz="7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</a:t>
            </a:r>
            <a:r>
              <a:rPr lang="en-US" sz="1200" i="1" spc="20" dirty="0" smtClean="0">
                <a:solidFill>
                  <a:srgbClr val="60A0B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 Saving the output distribution</a:t>
            </a:r>
            <a:endParaRPr lang="fr-CH" sz="7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</a:t>
            </a:r>
            <a:r>
              <a:rPr lang="en-US" sz="1200" spc="2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output_list</a:t>
            </a:r>
            <a:r>
              <a:rPr lang="en-US" sz="1200" spc="20" dirty="0" err="1" smtClean="0">
                <a:solidFill>
                  <a:srgbClr val="666666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200" spc="2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append</a:t>
            </a: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(out)</a:t>
            </a:r>
            <a:endParaRPr lang="fr-CH" sz="7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</a:t>
            </a:r>
            <a:r>
              <a:rPr lang="en-US" sz="1200" spc="2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softmax_list</a:t>
            </a:r>
            <a:r>
              <a:rPr lang="en-US" sz="1200" spc="20" dirty="0" err="1" smtClean="0">
                <a:solidFill>
                  <a:srgbClr val="666666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200" spc="2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append</a:t>
            </a: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200" spc="2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sm</a:t>
            </a:r>
            <a:r>
              <a:rPr lang="en-US" sz="1200" spc="2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lang="fr-CH" sz="4800" dirty="0"/>
          </a:p>
        </p:txBody>
      </p:sp>
    </p:spTree>
    <p:extLst>
      <p:ext uri="{BB962C8B-B14F-4D97-AF65-F5344CB8AC3E}">
        <p14:creationId xmlns:p14="http://schemas.microsoft.com/office/powerpoint/2010/main" val="125822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1310</Words>
  <Application>Microsoft Office PowerPoint</Application>
  <PresentationFormat>Affichage à l'écran (4:3)</PresentationFormat>
  <Paragraphs>364</Paragraphs>
  <Slides>28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Consolas</vt:lpstr>
      <vt:lpstr>Courier New</vt:lpstr>
      <vt:lpstr>Times New Roman</vt:lpstr>
      <vt:lpstr>Thème Office</vt:lpstr>
      <vt:lpstr>Decoding and other NLG examples</vt:lpstr>
      <vt:lpstr>Outline</vt:lpstr>
      <vt:lpstr>Decoding</vt:lpstr>
      <vt:lpstr>Decoding</vt:lpstr>
      <vt:lpstr>Decoding – during training</vt:lpstr>
      <vt:lpstr>Decoding – during testing</vt:lpstr>
      <vt:lpstr>Reminder: output of RNN</vt:lpstr>
      <vt:lpstr>Greedy decoding</vt:lpstr>
      <vt:lpstr>Greedy decoding – HW 5</vt:lpstr>
      <vt:lpstr>Greedy decoding</vt:lpstr>
      <vt:lpstr>Greedy decoding</vt:lpstr>
      <vt:lpstr>Random sampling decoding</vt:lpstr>
      <vt:lpstr>Random sampling – what does that mean?</vt:lpstr>
      <vt:lpstr>Random sampling decoding</vt:lpstr>
      <vt:lpstr>Random sampling decoding</vt:lpstr>
      <vt:lpstr>Beam search decoding</vt:lpstr>
      <vt:lpstr>Beam search  High level algorithm </vt:lpstr>
      <vt:lpstr>Beam search – a walk through</vt:lpstr>
      <vt:lpstr>Beam search – a walk through</vt:lpstr>
      <vt:lpstr>Beam search – a walk through</vt:lpstr>
      <vt:lpstr>Beam search – a walk through</vt:lpstr>
      <vt:lpstr>Beam search</vt:lpstr>
      <vt:lpstr>Natural Language Generation</vt:lpstr>
      <vt:lpstr>Stylistic Paraphrasing</vt:lpstr>
      <vt:lpstr>Conversation modelling Ritter et al. 2011</vt:lpstr>
      <vt:lpstr>Conversation modelling Li et al. NAACL 2016 </vt:lpstr>
      <vt:lpstr>Conversation modelling Sordoni et al. NAACL 2015 </vt:lpstr>
      <vt:lpstr>Conversation modelling Serban et al. arXiv 2016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Decoding and other NLG examples</dc:title>
  <dc:creator>Maarten Sap</dc:creator>
  <cp:lastModifiedBy>Maarten Sap</cp:lastModifiedBy>
  <cp:revision>50</cp:revision>
  <dcterms:created xsi:type="dcterms:W3CDTF">2016-06-01T00:07:36Z</dcterms:created>
  <dcterms:modified xsi:type="dcterms:W3CDTF">2016-06-02T06:02:42Z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